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15"/>
  </p:notes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2547EB-15F2-9E3F-ACEB-FB2F2F00AB2D}" v="25" dt="2024-09-04T23:41:08.889"/>
    <p1510:client id="{AC11C703-87E8-DE89-151E-561C96D15315}" v="9" dt="2024-09-03T15:44:51.3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Del Pilar Mariño I. - Math Teacher" userId="S::andrea.ibica@caa.edu.co::1b9ef05d-e2d2-4403-81e4-d6d2ab3cff33" providerId="AD" clId="Web-{AC11C703-87E8-DE89-151E-561C96D15315}"/>
    <pc:docChg chg="delSld modSld">
      <pc:chgData name="Andrea Del Pilar Mariño I. - Math Teacher" userId="S::andrea.ibica@caa.edu.co::1b9ef05d-e2d2-4403-81e4-d6d2ab3cff33" providerId="AD" clId="Web-{AC11C703-87E8-DE89-151E-561C96D15315}" dt="2024-09-03T15:44:51.377" v="9"/>
      <pc:docMkLst>
        <pc:docMk/>
      </pc:docMkLst>
      <pc:sldChg chg="del">
        <pc:chgData name="Andrea Del Pilar Mariño I. - Math Teacher" userId="S::andrea.ibica@caa.edu.co::1b9ef05d-e2d2-4403-81e4-d6d2ab3cff33" providerId="AD" clId="Web-{AC11C703-87E8-DE89-151E-561C96D15315}" dt="2024-09-03T15:44:26.016" v="2"/>
        <pc:sldMkLst>
          <pc:docMk/>
          <pc:sldMk cId="78913310" sldId="266"/>
        </pc:sldMkLst>
      </pc:sldChg>
      <pc:sldChg chg="modSp">
        <pc:chgData name="Andrea Del Pilar Mariño I. - Math Teacher" userId="S::andrea.ibica@caa.edu.co::1b9ef05d-e2d2-4403-81e4-d6d2ab3cff33" providerId="AD" clId="Web-{AC11C703-87E8-DE89-151E-561C96D15315}" dt="2024-09-03T15:44:00.187" v="1" actId="20577"/>
        <pc:sldMkLst>
          <pc:docMk/>
          <pc:sldMk cId="3287533057" sldId="267"/>
        </pc:sldMkLst>
        <pc:spChg chg="mod">
          <ac:chgData name="Andrea Del Pilar Mariño I. - Math Teacher" userId="S::andrea.ibica@caa.edu.co::1b9ef05d-e2d2-4403-81e4-d6d2ab3cff33" providerId="AD" clId="Web-{AC11C703-87E8-DE89-151E-561C96D15315}" dt="2024-09-03T15:44:00.187" v="1" actId="20577"/>
          <ac:spMkLst>
            <pc:docMk/>
            <pc:sldMk cId="3287533057" sldId="267"/>
            <ac:spMk id="3" creationId="{BBFC9FBD-B50D-49B3-8BE1-A61178260F23}"/>
          </ac:spMkLst>
        </pc:spChg>
      </pc:sldChg>
      <pc:sldChg chg="del">
        <pc:chgData name="Andrea Del Pilar Mariño I. - Math Teacher" userId="S::andrea.ibica@caa.edu.co::1b9ef05d-e2d2-4403-81e4-d6d2ab3cff33" providerId="AD" clId="Web-{AC11C703-87E8-DE89-151E-561C96D15315}" dt="2024-09-03T15:44:26.313" v="3"/>
        <pc:sldMkLst>
          <pc:docMk/>
          <pc:sldMk cId="4195798478" sldId="268"/>
        </pc:sldMkLst>
      </pc:sldChg>
      <pc:sldChg chg="del">
        <pc:chgData name="Andrea Del Pilar Mariño I. - Math Teacher" userId="S::andrea.ibica@caa.edu.co::1b9ef05d-e2d2-4403-81e4-d6d2ab3cff33" providerId="AD" clId="Web-{AC11C703-87E8-DE89-151E-561C96D15315}" dt="2024-09-03T15:44:28.688" v="4"/>
        <pc:sldMkLst>
          <pc:docMk/>
          <pc:sldMk cId="3224894824" sldId="269"/>
        </pc:sldMkLst>
      </pc:sldChg>
      <pc:sldChg chg="del">
        <pc:chgData name="Andrea Del Pilar Mariño I. - Math Teacher" userId="S::andrea.ibica@caa.edu.co::1b9ef05d-e2d2-4403-81e4-d6d2ab3cff33" providerId="AD" clId="Web-{AC11C703-87E8-DE89-151E-561C96D15315}" dt="2024-09-03T15:44:32.173" v="5"/>
        <pc:sldMkLst>
          <pc:docMk/>
          <pc:sldMk cId="1367802563" sldId="270"/>
        </pc:sldMkLst>
      </pc:sldChg>
      <pc:sldChg chg="del">
        <pc:chgData name="Andrea Del Pilar Mariño I. - Math Teacher" userId="S::andrea.ibica@caa.edu.co::1b9ef05d-e2d2-4403-81e4-d6d2ab3cff33" providerId="AD" clId="Web-{AC11C703-87E8-DE89-151E-561C96D15315}" dt="2024-09-03T15:44:35.814" v="6"/>
        <pc:sldMkLst>
          <pc:docMk/>
          <pc:sldMk cId="3801781083" sldId="271"/>
        </pc:sldMkLst>
      </pc:sldChg>
      <pc:sldChg chg="del">
        <pc:chgData name="Andrea Del Pilar Mariño I. - Math Teacher" userId="S::andrea.ibica@caa.edu.co::1b9ef05d-e2d2-4403-81e4-d6d2ab3cff33" providerId="AD" clId="Web-{AC11C703-87E8-DE89-151E-561C96D15315}" dt="2024-09-03T15:44:45.939" v="8"/>
        <pc:sldMkLst>
          <pc:docMk/>
          <pc:sldMk cId="2827431783" sldId="272"/>
        </pc:sldMkLst>
      </pc:sldChg>
      <pc:sldChg chg="del">
        <pc:chgData name="Andrea Del Pilar Mariño I. - Math Teacher" userId="S::andrea.ibica@caa.edu.co::1b9ef05d-e2d2-4403-81e4-d6d2ab3cff33" providerId="AD" clId="Web-{AC11C703-87E8-DE89-151E-561C96D15315}" dt="2024-09-03T15:44:51.377" v="9"/>
        <pc:sldMkLst>
          <pc:docMk/>
          <pc:sldMk cId="1190677238" sldId="273"/>
        </pc:sldMkLst>
      </pc:sldChg>
      <pc:sldChg chg="del">
        <pc:chgData name="Andrea Del Pilar Mariño I. - Math Teacher" userId="S::andrea.ibica@caa.edu.co::1b9ef05d-e2d2-4403-81e4-d6d2ab3cff33" providerId="AD" clId="Web-{AC11C703-87E8-DE89-151E-561C96D15315}" dt="2024-09-03T15:44:38.704" v="7"/>
        <pc:sldMkLst>
          <pc:docMk/>
          <pc:sldMk cId="2233786084" sldId="274"/>
        </pc:sldMkLst>
      </pc:sldChg>
    </pc:docChg>
  </pc:docChgLst>
  <pc:docChgLst>
    <pc:chgData name="Mónica Yiceth Ramírez T. - Math Elementary Coordinador" userId="S::monica.ramirez@caa.edu.co::a37cfd39-63b1-4e6b-9532-541f1fe4d5ab" providerId="AD" clId="Web-{482547EB-15F2-9E3F-ACEB-FB2F2F00AB2D}"/>
    <pc:docChg chg="modSld sldOrd">
      <pc:chgData name="Mónica Yiceth Ramírez T. - Math Elementary Coordinador" userId="S::monica.ramirez@caa.edu.co::a37cfd39-63b1-4e6b-9532-541f1fe4d5ab" providerId="AD" clId="Web-{482547EB-15F2-9E3F-ACEB-FB2F2F00AB2D}" dt="2024-09-04T23:41:08.889" v="24"/>
      <pc:docMkLst>
        <pc:docMk/>
      </pc:docMkLst>
      <pc:sldChg chg="modSp">
        <pc:chgData name="Mónica Yiceth Ramírez T. - Math Elementary Coordinador" userId="S::monica.ramirez@caa.edu.co::a37cfd39-63b1-4e6b-9532-541f1fe4d5ab" providerId="AD" clId="Web-{482547EB-15F2-9E3F-ACEB-FB2F2F00AB2D}" dt="2024-09-04T23:40:57.092" v="23" actId="20577"/>
        <pc:sldMkLst>
          <pc:docMk/>
          <pc:sldMk cId="259100709" sldId="259"/>
        </pc:sldMkLst>
        <pc:spChg chg="mod">
          <ac:chgData name="Mónica Yiceth Ramírez T. - Math Elementary Coordinador" userId="S::monica.ramirez@caa.edu.co::a37cfd39-63b1-4e6b-9532-541f1fe4d5ab" providerId="AD" clId="Web-{482547EB-15F2-9E3F-ACEB-FB2F2F00AB2D}" dt="2024-09-04T23:40:57.092" v="23" actId="20577"/>
          <ac:spMkLst>
            <pc:docMk/>
            <pc:sldMk cId="259100709" sldId="259"/>
            <ac:spMk id="3" creationId="{7202D127-5A1A-497C-9862-69DE7023628E}"/>
          </ac:spMkLst>
        </pc:spChg>
      </pc:sldChg>
      <pc:sldChg chg="modSp ord">
        <pc:chgData name="Mónica Yiceth Ramírez T. - Math Elementary Coordinador" userId="S::monica.ramirez@caa.edu.co::a37cfd39-63b1-4e6b-9532-541f1fe4d5ab" providerId="AD" clId="Web-{482547EB-15F2-9E3F-ACEB-FB2F2F00AB2D}" dt="2024-09-04T23:41:08.889" v="24"/>
        <pc:sldMkLst>
          <pc:docMk/>
          <pc:sldMk cId="1286692061" sldId="260"/>
        </pc:sldMkLst>
        <pc:spChg chg="mod">
          <ac:chgData name="Mónica Yiceth Ramírez T. - Math Elementary Coordinador" userId="S::monica.ramirez@caa.edu.co::a37cfd39-63b1-4e6b-9532-541f1fe4d5ab" providerId="AD" clId="Web-{482547EB-15F2-9E3F-ACEB-FB2F2F00AB2D}" dt="2024-09-04T23:40:53.904" v="22" actId="1076"/>
          <ac:spMkLst>
            <pc:docMk/>
            <pc:sldMk cId="1286692061" sldId="260"/>
            <ac:spMk id="2" creationId="{49EB9850-39EA-4B34-A8D2-F223C079ED3B}"/>
          </ac:spMkLst>
        </pc:spChg>
        <pc:spChg chg="mod">
          <ac:chgData name="Mónica Yiceth Ramírez T. - Math Elementary Coordinador" userId="S::monica.ramirez@caa.edu.co::a37cfd39-63b1-4e6b-9532-541f1fe4d5ab" providerId="AD" clId="Web-{482547EB-15F2-9E3F-ACEB-FB2F2F00AB2D}" dt="2024-09-04T23:40:45.623" v="21" actId="14100"/>
          <ac:spMkLst>
            <pc:docMk/>
            <pc:sldMk cId="1286692061" sldId="260"/>
            <ac:spMk id="3" creationId="{75E16406-E6B1-4BBD-A3BC-1C84977FA123}"/>
          </ac:spMkLst>
        </pc:spChg>
        <pc:picChg chg="mod">
          <ac:chgData name="Mónica Yiceth Ramírez T. - Math Elementary Coordinador" userId="S::monica.ramirez@caa.edu.co::a37cfd39-63b1-4e6b-9532-541f1fe4d5ab" providerId="AD" clId="Web-{482547EB-15F2-9E3F-ACEB-FB2F2F00AB2D}" dt="2024-09-04T23:40:29.232" v="13" actId="1076"/>
          <ac:picMkLst>
            <pc:docMk/>
            <pc:sldMk cId="1286692061" sldId="260"/>
            <ac:picMk id="2050" creationId="{94D4A98B-14DE-42E8-A90C-A0165B6FC6F2}"/>
          </ac:picMkLst>
        </pc:picChg>
        <pc:picChg chg="mod">
          <ac:chgData name="Mónica Yiceth Ramírez T. - Math Elementary Coordinador" userId="S::monica.ramirez@caa.edu.co::a37cfd39-63b1-4e6b-9532-541f1fe4d5ab" providerId="AD" clId="Web-{482547EB-15F2-9E3F-ACEB-FB2F2F00AB2D}" dt="2024-09-04T23:40:34.232" v="14" actId="1076"/>
          <ac:picMkLst>
            <pc:docMk/>
            <pc:sldMk cId="1286692061" sldId="260"/>
            <ac:picMk id="2052" creationId="{871F0E42-AFD6-4727-A9F9-E482B792F311}"/>
          </ac:picMkLst>
        </pc:picChg>
        <pc:picChg chg="mod">
          <ac:chgData name="Mónica Yiceth Ramírez T. - Math Elementary Coordinador" userId="S::monica.ramirez@caa.edu.co::a37cfd39-63b1-4e6b-9532-541f1fe4d5ab" providerId="AD" clId="Web-{482547EB-15F2-9E3F-ACEB-FB2F2F00AB2D}" dt="2024-09-04T23:40:37.216" v="15" actId="1076"/>
          <ac:picMkLst>
            <pc:docMk/>
            <pc:sldMk cId="1286692061" sldId="260"/>
            <ac:picMk id="2054" creationId="{5B9390A0-718B-4C97-8379-37B273CADA69}"/>
          </ac:picMkLst>
        </pc:picChg>
      </pc:sldChg>
    </pc:docChg>
  </pc:docChgLst>
  <pc:docChgLst>
    <pc:chgData name="Mónica Yiceth Ramírez T. - Math Elementary Coordinador" userId="S::monica.ramirez@caa.edu.co::a37cfd39-63b1-4e6b-9532-541f1fe4d5ab" providerId="AD" clId="Web-{7BB25B36-49A6-4760-A1D1-8A76067751A4}"/>
    <pc:docChg chg="sldOrd">
      <pc:chgData name="Mónica Yiceth Ramírez T. - Math Elementary Coordinador" userId="S::monica.ramirez@caa.edu.co::a37cfd39-63b1-4e6b-9532-541f1fe4d5ab" providerId="AD" clId="Web-{7BB25B36-49A6-4760-A1D1-8A76067751A4}" dt="2023-08-22T15:52:51.937" v="0"/>
      <pc:docMkLst>
        <pc:docMk/>
      </pc:docMkLst>
      <pc:sldChg chg="ord">
        <pc:chgData name="Mónica Yiceth Ramírez T. - Math Elementary Coordinador" userId="S::monica.ramirez@caa.edu.co::a37cfd39-63b1-4e6b-9532-541f1fe4d5ab" providerId="AD" clId="Web-{7BB25B36-49A6-4760-A1D1-8A76067751A4}" dt="2023-08-22T15:52:51.937" v="0"/>
        <pc:sldMkLst>
          <pc:docMk/>
          <pc:sldMk cId="259100709" sldId="259"/>
        </pc:sldMkLst>
      </pc:sldChg>
    </pc:docChg>
  </pc:docChgLst>
  <pc:docChgLst>
    <pc:chgData name="CAA DOCENTE MATEMATICAS PRIMARIA DIANA VILLARREAL" userId="S::diana.villarreal@angloamericanobogota.edu.co::a380043b-f0fe-4e12-a256-2c217b65a703" providerId="AD" clId="Web-{6771A5A2-DD57-4C0D-A2CA-3B92DBB18656}"/>
    <pc:docChg chg="delSld">
      <pc:chgData name="CAA DOCENTE MATEMATICAS PRIMARIA DIANA VILLARREAL" userId="S::diana.villarreal@angloamericanobogota.edu.co::a380043b-f0fe-4e12-a256-2c217b65a703" providerId="AD" clId="Web-{6771A5A2-DD57-4C0D-A2CA-3B92DBB18656}" dt="2021-07-26T03:56:40.143" v="10"/>
      <pc:docMkLst>
        <pc:docMk/>
      </pc:docMkLst>
      <pc:sldChg chg="del">
        <pc:chgData name="CAA DOCENTE MATEMATICAS PRIMARIA DIANA VILLARREAL" userId="S::diana.villarreal@angloamericanobogota.edu.co::a380043b-f0fe-4e12-a256-2c217b65a703" providerId="AD" clId="Web-{6771A5A2-DD57-4C0D-A2CA-3B92DBB18656}" dt="2021-07-26T03:56:40.143" v="10"/>
        <pc:sldMkLst>
          <pc:docMk/>
          <pc:sldMk cId="2086978955" sldId="275"/>
        </pc:sldMkLst>
      </pc:sldChg>
      <pc:sldChg chg="del">
        <pc:chgData name="CAA DOCENTE MATEMATICAS PRIMARIA DIANA VILLARREAL" userId="S::diana.villarreal@angloamericanobogota.edu.co::a380043b-f0fe-4e12-a256-2c217b65a703" providerId="AD" clId="Web-{6771A5A2-DD57-4C0D-A2CA-3B92DBB18656}" dt="2021-07-26T03:56:40.143" v="9"/>
        <pc:sldMkLst>
          <pc:docMk/>
          <pc:sldMk cId="327392746" sldId="276"/>
        </pc:sldMkLst>
      </pc:sldChg>
      <pc:sldChg chg="del">
        <pc:chgData name="CAA DOCENTE MATEMATICAS PRIMARIA DIANA VILLARREAL" userId="S::diana.villarreal@angloamericanobogota.edu.co::a380043b-f0fe-4e12-a256-2c217b65a703" providerId="AD" clId="Web-{6771A5A2-DD57-4C0D-A2CA-3B92DBB18656}" dt="2021-07-26T03:56:40.143" v="8"/>
        <pc:sldMkLst>
          <pc:docMk/>
          <pc:sldMk cId="204229908" sldId="277"/>
        </pc:sldMkLst>
      </pc:sldChg>
      <pc:sldChg chg="del">
        <pc:chgData name="CAA DOCENTE MATEMATICAS PRIMARIA DIANA VILLARREAL" userId="S::diana.villarreal@angloamericanobogota.edu.co::a380043b-f0fe-4e12-a256-2c217b65a703" providerId="AD" clId="Web-{6771A5A2-DD57-4C0D-A2CA-3B92DBB18656}" dt="2021-07-26T03:56:40.143" v="7"/>
        <pc:sldMkLst>
          <pc:docMk/>
          <pc:sldMk cId="3035983797" sldId="278"/>
        </pc:sldMkLst>
      </pc:sldChg>
      <pc:sldChg chg="del">
        <pc:chgData name="CAA DOCENTE MATEMATICAS PRIMARIA DIANA VILLARREAL" userId="S::diana.villarreal@angloamericanobogota.edu.co::a380043b-f0fe-4e12-a256-2c217b65a703" providerId="AD" clId="Web-{6771A5A2-DD57-4C0D-A2CA-3B92DBB18656}" dt="2021-07-26T03:56:40.143" v="6"/>
        <pc:sldMkLst>
          <pc:docMk/>
          <pc:sldMk cId="1272690141" sldId="279"/>
        </pc:sldMkLst>
      </pc:sldChg>
      <pc:sldChg chg="del">
        <pc:chgData name="CAA DOCENTE MATEMATICAS PRIMARIA DIANA VILLARREAL" userId="S::diana.villarreal@angloamericanobogota.edu.co::a380043b-f0fe-4e12-a256-2c217b65a703" providerId="AD" clId="Web-{6771A5A2-DD57-4C0D-A2CA-3B92DBB18656}" dt="2021-07-26T03:56:40.143" v="5"/>
        <pc:sldMkLst>
          <pc:docMk/>
          <pc:sldMk cId="2851804326" sldId="280"/>
        </pc:sldMkLst>
      </pc:sldChg>
      <pc:sldChg chg="del">
        <pc:chgData name="CAA DOCENTE MATEMATICAS PRIMARIA DIANA VILLARREAL" userId="S::diana.villarreal@angloamericanobogota.edu.co::a380043b-f0fe-4e12-a256-2c217b65a703" providerId="AD" clId="Web-{6771A5A2-DD57-4C0D-A2CA-3B92DBB18656}" dt="2021-07-26T03:56:40.143" v="4"/>
        <pc:sldMkLst>
          <pc:docMk/>
          <pc:sldMk cId="1856780418" sldId="281"/>
        </pc:sldMkLst>
      </pc:sldChg>
      <pc:sldChg chg="del">
        <pc:chgData name="CAA DOCENTE MATEMATICAS PRIMARIA DIANA VILLARREAL" userId="S::diana.villarreal@angloamericanobogota.edu.co::a380043b-f0fe-4e12-a256-2c217b65a703" providerId="AD" clId="Web-{6771A5A2-DD57-4C0D-A2CA-3B92DBB18656}" dt="2021-07-26T03:56:40.143" v="3"/>
        <pc:sldMkLst>
          <pc:docMk/>
          <pc:sldMk cId="746116930" sldId="282"/>
        </pc:sldMkLst>
      </pc:sldChg>
      <pc:sldChg chg="del">
        <pc:chgData name="CAA DOCENTE MATEMATICAS PRIMARIA DIANA VILLARREAL" userId="S::diana.villarreal@angloamericanobogota.edu.co::a380043b-f0fe-4e12-a256-2c217b65a703" providerId="AD" clId="Web-{6771A5A2-DD57-4C0D-A2CA-3B92DBB18656}" dt="2021-07-26T03:56:40.143" v="2"/>
        <pc:sldMkLst>
          <pc:docMk/>
          <pc:sldMk cId="1238691408" sldId="283"/>
        </pc:sldMkLst>
      </pc:sldChg>
      <pc:sldChg chg="del">
        <pc:chgData name="CAA DOCENTE MATEMATICAS PRIMARIA DIANA VILLARREAL" userId="S::diana.villarreal@angloamericanobogota.edu.co::a380043b-f0fe-4e12-a256-2c217b65a703" providerId="AD" clId="Web-{6771A5A2-DD57-4C0D-A2CA-3B92DBB18656}" dt="2021-07-26T03:56:40.143" v="1"/>
        <pc:sldMkLst>
          <pc:docMk/>
          <pc:sldMk cId="2998160362" sldId="284"/>
        </pc:sldMkLst>
      </pc:sldChg>
      <pc:sldChg chg="del">
        <pc:chgData name="CAA DOCENTE MATEMATICAS PRIMARIA DIANA VILLARREAL" userId="S::diana.villarreal@angloamericanobogota.edu.co::a380043b-f0fe-4e12-a256-2c217b65a703" providerId="AD" clId="Web-{6771A5A2-DD57-4C0D-A2CA-3B92DBB18656}" dt="2021-07-26T03:56:40.143" v="0"/>
        <pc:sldMkLst>
          <pc:docMk/>
          <pc:sldMk cId="2915491411" sldId="2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96F8F-82B5-403E-80E6-1CF6ED64524A}" type="datetimeFigureOut">
              <a:rPr lang="es-CO" smtClean="0"/>
              <a:t>4/09/2024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254A4-12E1-4D7E-B315-FB8BFF52FE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3497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F18CF-A1F4-424D-B1D9-17E9576193FA}" type="datetimeFigureOut">
              <a:rPr lang="es-CO" smtClean="0"/>
              <a:t>4/09/2024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665E-CA30-4546-B88B-0AA5300982E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4578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F18CF-A1F4-424D-B1D9-17E9576193FA}" type="datetimeFigureOut">
              <a:rPr lang="es-CO" smtClean="0"/>
              <a:t>4/09/2024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665E-CA30-4546-B88B-0AA5300982E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8509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F18CF-A1F4-424D-B1D9-17E9576193FA}" type="datetimeFigureOut">
              <a:rPr lang="es-CO" smtClean="0"/>
              <a:t>4/09/2024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665E-CA30-4546-B88B-0AA5300982E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1459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F18CF-A1F4-424D-B1D9-17E9576193FA}" type="datetimeFigureOut">
              <a:rPr lang="es-CO" smtClean="0"/>
              <a:t>4/09/2024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665E-CA30-4546-B88B-0AA5300982E1}" type="slidenum">
              <a:rPr lang="es-CO" smtClean="0"/>
              <a:t>‹Nº›</a:t>
            </a:fld>
            <a:endParaRPr lang="es-CO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1829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F18CF-A1F4-424D-B1D9-17E9576193FA}" type="datetimeFigureOut">
              <a:rPr lang="es-CO" smtClean="0"/>
              <a:t>4/09/2024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665E-CA30-4546-B88B-0AA5300982E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7461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F18CF-A1F4-424D-B1D9-17E9576193FA}" type="datetimeFigureOut">
              <a:rPr lang="es-CO" smtClean="0"/>
              <a:t>4/09/2024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665E-CA30-4546-B88B-0AA5300982E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0750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F18CF-A1F4-424D-B1D9-17E9576193FA}" type="datetimeFigureOut">
              <a:rPr lang="es-CO" smtClean="0"/>
              <a:t>4/09/2024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665E-CA30-4546-B88B-0AA5300982E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5572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F18CF-A1F4-424D-B1D9-17E9576193FA}" type="datetimeFigureOut">
              <a:rPr lang="es-CO" smtClean="0"/>
              <a:t>4/09/2024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665E-CA30-4546-B88B-0AA5300982E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7169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F18CF-A1F4-424D-B1D9-17E9576193FA}" type="datetimeFigureOut">
              <a:rPr lang="es-CO" smtClean="0"/>
              <a:t>4/09/2024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665E-CA30-4546-B88B-0AA5300982E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0822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F18CF-A1F4-424D-B1D9-17E9576193FA}" type="datetimeFigureOut">
              <a:rPr lang="es-CO" smtClean="0"/>
              <a:t>4/09/2024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665E-CA30-4546-B88B-0AA5300982E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9794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F18CF-A1F4-424D-B1D9-17E9576193FA}" type="datetimeFigureOut">
              <a:rPr lang="es-CO" smtClean="0"/>
              <a:t>4/09/2024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665E-CA30-4546-B88B-0AA5300982E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976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F18CF-A1F4-424D-B1D9-17E9576193FA}" type="datetimeFigureOut">
              <a:rPr lang="es-CO" smtClean="0"/>
              <a:t>4/09/2024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665E-CA30-4546-B88B-0AA5300982E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051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F18CF-A1F4-424D-B1D9-17E9576193FA}" type="datetimeFigureOut">
              <a:rPr lang="es-CO" smtClean="0"/>
              <a:t>4/09/2024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665E-CA30-4546-B88B-0AA5300982E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4912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F18CF-A1F4-424D-B1D9-17E9576193FA}" type="datetimeFigureOut">
              <a:rPr lang="es-CO" smtClean="0"/>
              <a:t>4/09/2024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665E-CA30-4546-B88B-0AA5300982E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996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F18CF-A1F4-424D-B1D9-17E9576193FA}" type="datetimeFigureOut">
              <a:rPr lang="es-CO" smtClean="0"/>
              <a:t>4/09/2024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665E-CA30-4546-B88B-0AA5300982E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411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F18CF-A1F4-424D-B1D9-17E9576193FA}" type="datetimeFigureOut">
              <a:rPr lang="es-CO" smtClean="0"/>
              <a:t>4/09/2024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665E-CA30-4546-B88B-0AA5300982E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6389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F18CF-A1F4-424D-B1D9-17E9576193FA}" type="datetimeFigureOut">
              <a:rPr lang="es-CO" smtClean="0"/>
              <a:t>4/09/2024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2665E-CA30-4546-B88B-0AA5300982E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1836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2AF18CF-A1F4-424D-B1D9-17E9576193FA}" type="datetimeFigureOut">
              <a:rPr lang="es-CO" smtClean="0"/>
              <a:t>4/09/2024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9C2665E-CA30-4546-B88B-0AA5300982E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25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38E851-7A44-4C8E-9C4B-11AE4CEED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452" y="1300785"/>
            <a:ext cx="10902462" cy="2509213"/>
          </a:xfrm>
        </p:spPr>
        <p:txBody>
          <a:bodyPr>
            <a:normAutofit/>
          </a:bodyPr>
          <a:lstStyle/>
          <a:p>
            <a:r>
              <a:rPr lang="es-CO" sz="7000" b="1" dirty="0"/>
              <a:t>VARIABLES CUALITATIVAS Y CUANTITATIVAS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7A91E14-5837-48AD-998D-59CBE88C3F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O" sz="3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0927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A7FB01-9DD2-4180-A670-6497004F7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86213"/>
          </a:xfrm>
        </p:spPr>
        <p:txBody>
          <a:bodyPr>
            <a:normAutofit/>
          </a:bodyPr>
          <a:lstStyle/>
          <a:p>
            <a:r>
              <a:rPr lang="es-CO" sz="5000" b="1" dirty="0">
                <a:solidFill>
                  <a:srgbClr val="FF0000"/>
                </a:solidFill>
              </a:rPr>
              <a:t>SÍNTESIS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FC9FBD-B50D-49B3-8BE1-A61178260F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616766"/>
            <a:ext cx="10363826" cy="41744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CO" sz="3000" dirty="0"/>
              <a:t>Escribe en tú cuaderno ¿cómo identificas que una variable es cualitativa o cuantitativa?</a:t>
            </a:r>
          </a:p>
          <a:p>
            <a:pPr marL="0" indent="0">
              <a:buNone/>
            </a:pPr>
            <a:endParaRPr lang="es-CO" sz="3000" dirty="0"/>
          </a:p>
          <a:p>
            <a:pPr marL="0" indent="0">
              <a:buNone/>
            </a:pPr>
            <a:endParaRPr lang="es-CO" sz="3000" dirty="0"/>
          </a:p>
        </p:txBody>
      </p:sp>
    </p:spTree>
    <p:extLst>
      <p:ext uri="{BB962C8B-B14F-4D97-AF65-F5344CB8AC3E}">
        <p14:creationId xmlns:p14="http://schemas.microsoft.com/office/powerpoint/2010/main" val="3287533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A9F65D-928A-41C5-AD6E-46776D7DB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45240"/>
          </a:xfrm>
        </p:spPr>
        <p:txBody>
          <a:bodyPr>
            <a:normAutofit/>
          </a:bodyPr>
          <a:lstStyle/>
          <a:p>
            <a:r>
              <a:rPr lang="es-CO" sz="5000" b="1" dirty="0">
                <a:solidFill>
                  <a:srgbClr val="FF0000"/>
                </a:solidFill>
              </a:rPr>
              <a:t>VARIABLE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CF0BAC-7798-4C04-94CA-3D813F961D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789044"/>
            <a:ext cx="10363826" cy="4002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000" dirty="0"/>
              <a:t>La variable estadística es la característica de la población que estamos interesados en estudiar. POR EJEMPLO: (Enviar encuesta por chat)</a:t>
            </a:r>
          </a:p>
          <a:p>
            <a:pPr>
              <a:buFontTx/>
              <a:buChar char="-"/>
            </a:pPr>
            <a:r>
              <a:rPr lang="es-ES" sz="3000" dirty="0"/>
              <a:t>¿Cuál es tu color favorito?</a:t>
            </a:r>
          </a:p>
          <a:p>
            <a:pPr>
              <a:buFontTx/>
              <a:buChar char="-"/>
            </a:pPr>
            <a:r>
              <a:rPr lang="es-ES" sz="3000" dirty="0"/>
              <a:t>¿cuántos años tienes?</a:t>
            </a:r>
          </a:p>
          <a:p>
            <a:pPr marL="0" indent="0">
              <a:buNone/>
            </a:pPr>
            <a:endParaRPr lang="es-CO" sz="3000" dirty="0"/>
          </a:p>
        </p:txBody>
      </p:sp>
    </p:spTree>
    <p:extLst>
      <p:ext uri="{BB962C8B-B14F-4D97-AF65-F5344CB8AC3E}">
        <p14:creationId xmlns:p14="http://schemas.microsoft.com/office/powerpoint/2010/main" val="2473576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4C8473-C2CE-4937-BB39-E5A006358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168454"/>
            <a:ext cx="10364451" cy="1011500"/>
          </a:xfrm>
        </p:spPr>
        <p:txBody>
          <a:bodyPr>
            <a:normAutofit/>
          </a:bodyPr>
          <a:lstStyle/>
          <a:p>
            <a:r>
              <a:rPr lang="es-CO" sz="5000" b="1" dirty="0">
                <a:solidFill>
                  <a:srgbClr val="FF0000"/>
                </a:solidFill>
              </a:rPr>
              <a:t>Tipo de variables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02D127-5A1A-497C-9862-69DE702362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932999"/>
            <a:ext cx="10363826" cy="4161181"/>
          </a:xfrm>
        </p:spPr>
        <p:txBody>
          <a:bodyPr>
            <a:noAutofit/>
          </a:bodyPr>
          <a:lstStyle/>
          <a:p>
            <a:r>
              <a:rPr lang="es-CO" sz="3000" dirty="0"/>
              <a:t>Las variables estadísticas pueden ser cualitativas o cuantitativas.</a:t>
            </a:r>
          </a:p>
          <a:p>
            <a:r>
              <a:rPr lang="es-CO" sz="3000" b="1" dirty="0">
                <a:solidFill>
                  <a:srgbClr val="FF0000"/>
                </a:solidFill>
              </a:rPr>
              <a:t>Variables cualitativas: </a:t>
            </a:r>
            <a:r>
              <a:rPr lang="es-CO" sz="3000" dirty="0"/>
              <a:t>son aquellas que expresan características o cualidades y no pueden ser medidas con números, por ejemplo: color favorito, materia favorita, película más vista.</a:t>
            </a:r>
          </a:p>
        </p:txBody>
      </p:sp>
      <p:pic>
        <p:nvPicPr>
          <p:cNvPr id="1026" name="Picture 2" descr="Cómo usar los colores en Marketing">
            <a:extLst>
              <a:ext uri="{FF2B5EF4-FFF2-40B4-BE49-F238E27FC236}">
                <a16:creationId xmlns:a16="http://schemas.microsoft.com/office/drawing/2014/main" id="{7907F869-D81C-4F18-9B82-7DCE2E4CC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57" y="4504878"/>
            <a:ext cx="2436099" cy="162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ine infantil para 2019 - Todas las películas de animación y ...">
            <a:extLst>
              <a:ext uri="{FF2B5EF4-FFF2-40B4-BE49-F238E27FC236}">
                <a16:creationId xmlns:a16="http://schemas.microsoft.com/office/drawing/2014/main" id="{7E700586-44F3-43E5-A6B8-762D0AC12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124" y="3915576"/>
            <a:ext cx="3963715" cy="194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elado de cebolla? 5 sabores extraños de helados - VIX">
            <a:extLst>
              <a:ext uri="{FF2B5EF4-FFF2-40B4-BE49-F238E27FC236}">
                <a16:creationId xmlns:a16="http://schemas.microsoft.com/office/drawing/2014/main" id="{0BD7BF97-8C0E-42D0-9AA4-DA5340342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877" y="4504878"/>
            <a:ext cx="3112964" cy="194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00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B9850-39EA-4B34-A8D2-F223C079E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11500"/>
          </a:xfrm>
        </p:spPr>
        <p:txBody>
          <a:bodyPr>
            <a:normAutofit/>
          </a:bodyPr>
          <a:lstStyle/>
          <a:p>
            <a:r>
              <a:rPr lang="es-CO" sz="5000" b="1" dirty="0">
                <a:solidFill>
                  <a:srgbClr val="FF0000"/>
                </a:solidFill>
              </a:rPr>
              <a:t>TIPO DE VARIABLES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E16406-E6B1-4BBD-A3BC-1C84977FA12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789044"/>
            <a:ext cx="10363826" cy="4002156"/>
          </a:xfrm>
        </p:spPr>
        <p:txBody>
          <a:bodyPr/>
          <a:lstStyle/>
          <a:p>
            <a:r>
              <a:rPr lang="es-CO" sz="3000" b="1" dirty="0">
                <a:solidFill>
                  <a:srgbClr val="FF0000"/>
                </a:solidFill>
              </a:rPr>
              <a:t>Variables cuantitativas: </a:t>
            </a:r>
            <a:r>
              <a:rPr lang="es-CO" sz="3000" dirty="0"/>
              <a:t>son aquellas que pueden ser medidas con un número,  por ejemplo: estatura, nota del examen, talla de zapatos etc. </a:t>
            </a:r>
          </a:p>
          <a:p>
            <a:endParaRPr lang="es-CO" dirty="0"/>
          </a:p>
        </p:txBody>
      </p:sp>
      <p:pic>
        <p:nvPicPr>
          <p:cNvPr id="2050" name="Picture 2" descr="La Pared De éste O La Tabla De Estatura De Un Niño En El Suéter A ...">
            <a:extLst>
              <a:ext uri="{FF2B5EF4-FFF2-40B4-BE49-F238E27FC236}">
                <a16:creationId xmlns:a16="http://schemas.microsoft.com/office/drawing/2014/main" id="{94D4A98B-14DE-42E8-A90C-A0165B6F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54" y="3601790"/>
            <a:ext cx="1398221" cy="263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-Junior.net :: Documento">
            <a:extLst>
              <a:ext uri="{FF2B5EF4-FFF2-40B4-BE49-F238E27FC236}">
                <a16:creationId xmlns:a16="http://schemas.microsoft.com/office/drawing/2014/main" id="{871F0E42-AFD6-4727-A9F9-E482B792F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817" y="3886200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ibujo de los zapatos del año pintado por en Dibujos.net el día 27 ...">
            <a:extLst>
              <a:ext uri="{FF2B5EF4-FFF2-40B4-BE49-F238E27FC236}">
                <a16:creationId xmlns:a16="http://schemas.microsoft.com/office/drawing/2014/main" id="{5B9390A0-718B-4C97-8379-37B273CAD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259" y="3118756"/>
            <a:ext cx="4146041" cy="324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692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3298F-2B5C-4825-A2EC-0B80EFDC3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31913"/>
            <a:ext cx="10364451" cy="702366"/>
          </a:xfrm>
        </p:spPr>
        <p:txBody>
          <a:bodyPr>
            <a:normAutofit fontScale="90000"/>
          </a:bodyPr>
          <a:lstStyle/>
          <a:p>
            <a:r>
              <a:rPr lang="es-CO" sz="5000" b="1" dirty="0">
                <a:solidFill>
                  <a:srgbClr val="FF0000"/>
                </a:solidFill>
              </a:rPr>
              <a:t>Ejemplo 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1B71A2-4040-41EA-9074-D8F59C02B0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801758"/>
            <a:ext cx="10363826" cy="47243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3000" dirty="0"/>
              <a:t>Piensa en las posibles respuestas y determina si corresponden a variables cuantitativas o cualitativas</a:t>
            </a:r>
          </a:p>
          <a:p>
            <a:pPr marL="0" indent="0">
              <a:buNone/>
            </a:pPr>
            <a:endParaRPr lang="es-CO" sz="3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CO" sz="3000" b="1" dirty="0">
                <a:solidFill>
                  <a:srgbClr val="FF0000"/>
                </a:solidFill>
              </a:rPr>
              <a:t>Ejemplo:  </a:t>
            </a:r>
            <a:r>
              <a:rPr lang="es-CO" sz="3000" dirty="0"/>
              <a:t>¿cuáles marcas de celular hay en tu casa?</a:t>
            </a:r>
          </a:p>
          <a:p>
            <a:pPr marL="0" indent="0">
              <a:buNone/>
            </a:pPr>
            <a:endParaRPr lang="es-CO" sz="3000" dirty="0"/>
          </a:p>
          <a:p>
            <a:pPr marL="0" indent="0">
              <a:buNone/>
            </a:pPr>
            <a:r>
              <a:rPr lang="es-CO" sz="3000" dirty="0"/>
              <a:t>Las respuestas de este estudio corresponden a </a:t>
            </a:r>
            <a:r>
              <a:rPr lang="es-CO" sz="3000" b="1" dirty="0"/>
              <a:t>variables cualitativas </a:t>
            </a:r>
            <a:r>
              <a:rPr lang="es-CO" sz="3000" dirty="0"/>
              <a:t>ya que las posibles respuestas son: Samsung, </a:t>
            </a:r>
            <a:r>
              <a:rPr lang="es-CO" sz="3000" dirty="0" err="1"/>
              <a:t>iphone</a:t>
            </a:r>
            <a:r>
              <a:rPr lang="es-CO" sz="3000" dirty="0"/>
              <a:t>, Xiaomi, </a:t>
            </a:r>
            <a:r>
              <a:rPr lang="es-CO" sz="3000" dirty="0" err="1"/>
              <a:t>sony</a:t>
            </a:r>
            <a:r>
              <a:rPr lang="es-CO" sz="3000" dirty="0"/>
              <a:t>… etc. </a:t>
            </a:r>
          </a:p>
        </p:txBody>
      </p:sp>
    </p:spTree>
    <p:extLst>
      <p:ext uri="{BB962C8B-B14F-4D97-AF65-F5344CB8AC3E}">
        <p14:creationId xmlns:p14="http://schemas.microsoft.com/office/powerpoint/2010/main" val="3770641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C0D1ED-1E42-441B-B54E-3E5ED41DE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54083"/>
            <a:ext cx="10364451" cy="812718"/>
          </a:xfrm>
        </p:spPr>
        <p:txBody>
          <a:bodyPr>
            <a:normAutofit/>
          </a:bodyPr>
          <a:lstStyle/>
          <a:p>
            <a:r>
              <a:rPr lang="es-CO" sz="5000" b="1" dirty="0">
                <a:solidFill>
                  <a:srgbClr val="FF0000"/>
                </a:solidFill>
              </a:rPr>
              <a:t>Ejercicio 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DB4623-B117-4A7E-A471-1A87F8AC7C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066802"/>
            <a:ext cx="10363826" cy="4724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500" dirty="0"/>
              <a:t>Piensa en las posibles respuestas y determina si corresponden a variables cuantitativas o cualitativas</a:t>
            </a:r>
          </a:p>
          <a:p>
            <a:pPr marL="457200" indent="-457200">
              <a:buAutoNum type="arabicPeriod"/>
            </a:pPr>
            <a:r>
              <a:rPr lang="es-CO" sz="2500" dirty="0"/>
              <a:t>peso de los niños de quinto</a:t>
            </a:r>
          </a:p>
          <a:p>
            <a:pPr marL="457200" indent="-457200">
              <a:buAutoNum type="arabicPeriod"/>
            </a:pPr>
            <a:r>
              <a:rPr lang="es-CO" sz="2500" dirty="0"/>
              <a:t>¿cuántos hijos tiene cada familia?</a:t>
            </a:r>
          </a:p>
          <a:p>
            <a:pPr marL="457200" indent="-457200">
              <a:buAutoNum type="arabicPeriod"/>
            </a:pPr>
            <a:r>
              <a:rPr lang="es-CO" sz="2500" dirty="0"/>
              <a:t>El color de los ojos de los estudiantes de quinto</a:t>
            </a:r>
          </a:p>
          <a:p>
            <a:pPr marL="457200" indent="-457200">
              <a:buAutoNum type="arabicPeriod"/>
            </a:pPr>
            <a:r>
              <a:rPr lang="es-CO" sz="2500" dirty="0"/>
              <a:t>Comida rápida favorita</a:t>
            </a:r>
          </a:p>
          <a:p>
            <a:pPr marL="457200" indent="-457200">
              <a:buAutoNum type="arabicPeriod"/>
            </a:pPr>
            <a:r>
              <a:rPr lang="es-CO" sz="2500" dirty="0"/>
              <a:t>¿cuántos computadores hay en cada casa?</a:t>
            </a:r>
          </a:p>
          <a:p>
            <a:pPr marL="457200" indent="-457200">
              <a:buAutoNum type="arabicPeriod"/>
            </a:pPr>
            <a:r>
              <a:rPr lang="es-CO" sz="2500" dirty="0"/>
              <a:t>¿Qué marca es tu computador?</a:t>
            </a:r>
          </a:p>
        </p:txBody>
      </p:sp>
    </p:spTree>
    <p:extLst>
      <p:ext uri="{BB962C8B-B14F-4D97-AF65-F5344CB8AC3E}">
        <p14:creationId xmlns:p14="http://schemas.microsoft.com/office/powerpoint/2010/main" val="4089509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99CB7B-EDE3-4ED3-AE62-0CFFF35AB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291549"/>
            <a:ext cx="10364451" cy="1073426"/>
          </a:xfrm>
        </p:spPr>
        <p:txBody>
          <a:bodyPr>
            <a:normAutofit/>
          </a:bodyPr>
          <a:lstStyle/>
          <a:p>
            <a:r>
              <a:rPr lang="es-CO" sz="5000" b="1" dirty="0">
                <a:solidFill>
                  <a:srgbClr val="FF0000"/>
                </a:solidFill>
              </a:rPr>
              <a:t>¡RECUERDA!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A45C5D-CC0C-497E-B8B0-83D08B4556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457740"/>
            <a:ext cx="10363826" cy="4333460"/>
          </a:xfrm>
        </p:spPr>
        <p:txBody>
          <a:bodyPr>
            <a:normAutofit/>
          </a:bodyPr>
          <a:lstStyle/>
          <a:p>
            <a:r>
              <a:rPr lang="es-CO" sz="3000" dirty="0"/>
              <a:t>SI LA RESPUESTA ES UNA CARACTERÍSTICA O </a:t>
            </a:r>
            <a:r>
              <a:rPr lang="es-CO" sz="3000" b="1" dirty="0"/>
              <a:t>CUALIDAD </a:t>
            </a:r>
            <a:r>
              <a:rPr lang="es-CO" sz="3000" dirty="0"/>
              <a:t>SE CONSIDERAN </a:t>
            </a:r>
            <a:r>
              <a:rPr lang="es-CO" sz="3000" b="1" dirty="0"/>
              <a:t>VARIABLES CUALITATIVAS.</a:t>
            </a:r>
          </a:p>
          <a:p>
            <a:endParaRPr lang="es-CO" sz="3000" dirty="0"/>
          </a:p>
          <a:p>
            <a:r>
              <a:rPr lang="es-CO" sz="3000" dirty="0"/>
              <a:t>SI LA RESPUESTA ES UN VALOR </a:t>
            </a:r>
            <a:r>
              <a:rPr lang="es-CO" sz="3000" b="1" dirty="0"/>
              <a:t>NUMÉRICO</a:t>
            </a:r>
            <a:r>
              <a:rPr lang="es-CO" sz="3000" dirty="0"/>
              <a:t> SE CONSIDERAN </a:t>
            </a:r>
            <a:r>
              <a:rPr lang="es-CO" sz="3000" b="1" dirty="0"/>
              <a:t>VARIABLES CUANTITATIVAS. </a:t>
            </a:r>
          </a:p>
        </p:txBody>
      </p:sp>
    </p:spTree>
    <p:extLst>
      <p:ext uri="{BB962C8B-B14F-4D97-AF65-F5344CB8AC3E}">
        <p14:creationId xmlns:p14="http://schemas.microsoft.com/office/powerpoint/2010/main" val="1428141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3298F-2B5C-4825-A2EC-0B80EFDC3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31913"/>
            <a:ext cx="10364451" cy="702366"/>
          </a:xfrm>
        </p:spPr>
        <p:txBody>
          <a:bodyPr>
            <a:normAutofit fontScale="90000"/>
          </a:bodyPr>
          <a:lstStyle/>
          <a:p>
            <a:r>
              <a:rPr lang="es-CO" sz="5000" b="1" dirty="0">
                <a:solidFill>
                  <a:srgbClr val="FF0000"/>
                </a:solidFill>
              </a:rPr>
              <a:t>Ejemplo 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1B71A2-4040-41EA-9074-D8F59C02B04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8978" y="801758"/>
            <a:ext cx="10972800" cy="54020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3000" dirty="0"/>
              <a:t>OBSERVA LAS respuestas y determina si corresponden a variables cuantitativas o cualitativas</a:t>
            </a:r>
          </a:p>
          <a:p>
            <a:pPr marL="0" indent="0">
              <a:buNone/>
            </a:pPr>
            <a:r>
              <a:rPr lang="es-CO" sz="3000" b="1" dirty="0">
                <a:solidFill>
                  <a:srgbClr val="FF0000"/>
                </a:solidFill>
              </a:rPr>
              <a:t>Ejemplo: </a:t>
            </a:r>
            <a:endParaRPr lang="es-CO" sz="3000" dirty="0"/>
          </a:p>
          <a:p>
            <a:pPr marL="0" indent="0">
              <a:buNone/>
            </a:pPr>
            <a:endParaRPr lang="es-CO" sz="3000" dirty="0"/>
          </a:p>
          <a:p>
            <a:pPr marL="0" indent="0">
              <a:buNone/>
            </a:pPr>
            <a:endParaRPr lang="es-CO" sz="3000" dirty="0"/>
          </a:p>
          <a:p>
            <a:pPr marL="0" indent="0">
              <a:buNone/>
            </a:pPr>
            <a:endParaRPr lang="es-CO" sz="3000" dirty="0"/>
          </a:p>
          <a:p>
            <a:pPr marL="0" indent="0">
              <a:buNone/>
            </a:pPr>
            <a:r>
              <a:rPr lang="es-CO" sz="3000" dirty="0"/>
              <a:t>Las respuestas de este estudio corresponden a </a:t>
            </a:r>
            <a:r>
              <a:rPr lang="es-CO" sz="3000" b="1" dirty="0"/>
              <a:t>variables cualitativas </a:t>
            </a:r>
            <a:r>
              <a:rPr lang="es-CO" sz="3000" dirty="0"/>
              <a:t>ya que las respuestas son: baloncesto, fútbol, balonmano…</a:t>
            </a:r>
          </a:p>
        </p:txBody>
      </p:sp>
      <p:pic>
        <p:nvPicPr>
          <p:cNvPr id="6" name="Imagen 5" descr="Gráficas estadísticas | Matemáticas">
            <a:extLst>
              <a:ext uri="{FF2B5EF4-FFF2-40B4-BE49-F238E27FC236}">
                <a16:creationId xmlns:a16="http://schemas.microsoft.com/office/drawing/2014/main" id="{399BD6B9-1B5E-4BF3-B421-34E6A62EF0F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26" b="26766"/>
          <a:stretch/>
        </p:blipFill>
        <p:spPr bwMode="auto">
          <a:xfrm>
            <a:off x="2825613" y="1934210"/>
            <a:ext cx="2352675" cy="29895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4816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73DE7B-8CB0-4933-879D-F06781DBA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68351"/>
            <a:ext cx="10364451" cy="878979"/>
          </a:xfrm>
        </p:spPr>
        <p:txBody>
          <a:bodyPr>
            <a:normAutofit/>
          </a:bodyPr>
          <a:lstStyle/>
          <a:p>
            <a:r>
              <a:rPr lang="es-CO" sz="5000" b="1" dirty="0">
                <a:solidFill>
                  <a:srgbClr val="FF0000"/>
                </a:solidFill>
              </a:rPr>
              <a:t>Ejercicio 2</a:t>
            </a:r>
          </a:p>
        </p:txBody>
      </p:sp>
      <p:pic>
        <p:nvPicPr>
          <p:cNvPr id="4098" name="Picture 2" descr="Diagrama de Sectores | Estadística en contexto">
            <a:extLst>
              <a:ext uri="{FF2B5EF4-FFF2-40B4-BE49-F238E27FC236}">
                <a16:creationId xmlns:a16="http://schemas.microsoft.com/office/drawing/2014/main" id="{2D152083-0740-41E7-829A-574764738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721" y="934788"/>
            <a:ext cx="4132804" cy="249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302572E-3C88-4180-9DAE-C8CC7396AA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23" t="39995" r="55115" b="42766"/>
          <a:stretch/>
        </p:blipFill>
        <p:spPr>
          <a:xfrm>
            <a:off x="6544765" y="934788"/>
            <a:ext cx="4536514" cy="2381670"/>
          </a:xfrm>
          <a:prstGeom prst="rect">
            <a:avLst/>
          </a:prstGeom>
        </p:spPr>
      </p:pic>
      <p:pic>
        <p:nvPicPr>
          <p:cNvPr id="4102" name="Picture 6" descr="Gráficos de Torta | CK-12 Foundation">
            <a:extLst>
              <a:ext uri="{FF2B5EF4-FFF2-40B4-BE49-F238E27FC236}">
                <a16:creationId xmlns:a16="http://schemas.microsoft.com/office/drawing/2014/main" id="{0357DCA8-B665-4A84-9278-37F865F86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426" y="3541543"/>
            <a:ext cx="48768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atematicas">
            <a:extLst>
              <a:ext uri="{FF2B5EF4-FFF2-40B4-BE49-F238E27FC236}">
                <a16:creationId xmlns:a16="http://schemas.microsoft.com/office/drawing/2014/main" id="{AE76BD6D-6AD6-4500-86A2-60F19602E3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56"/>
          <a:stretch/>
        </p:blipFill>
        <p:spPr bwMode="auto">
          <a:xfrm>
            <a:off x="1256377" y="3627268"/>
            <a:ext cx="389409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BC3C2F3-E974-4F91-9F2F-A77ED8BF2A03}"/>
              </a:ext>
            </a:extLst>
          </p:cNvPr>
          <p:cNvSpPr txBox="1"/>
          <p:nvPr/>
        </p:nvSpPr>
        <p:spPr>
          <a:xfrm flipH="1">
            <a:off x="2574388" y="3698017"/>
            <a:ext cx="1491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ESTATURAS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E4DE42A-8091-45CB-A65B-DA94F3F591F6}"/>
              </a:ext>
            </a:extLst>
          </p:cNvPr>
          <p:cNvSpPr txBox="1"/>
          <p:nvPr/>
        </p:nvSpPr>
        <p:spPr>
          <a:xfrm>
            <a:off x="826345" y="909860"/>
            <a:ext cx="43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1.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EABC6B3-BB3B-4C29-8BC2-5DB0CCED1DE0}"/>
              </a:ext>
            </a:extLst>
          </p:cNvPr>
          <p:cNvSpPr txBox="1"/>
          <p:nvPr/>
        </p:nvSpPr>
        <p:spPr>
          <a:xfrm>
            <a:off x="6217964" y="909860"/>
            <a:ext cx="43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2.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377EC32-A17E-4526-8D08-538A9982E9F0}"/>
              </a:ext>
            </a:extLst>
          </p:cNvPr>
          <p:cNvSpPr txBox="1"/>
          <p:nvPr/>
        </p:nvSpPr>
        <p:spPr>
          <a:xfrm>
            <a:off x="913774" y="3698017"/>
            <a:ext cx="43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3.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A0F916A-EF7C-4C05-90CB-A53451D4B0BB}"/>
              </a:ext>
            </a:extLst>
          </p:cNvPr>
          <p:cNvSpPr txBox="1"/>
          <p:nvPr/>
        </p:nvSpPr>
        <p:spPr>
          <a:xfrm>
            <a:off x="6114733" y="3588739"/>
            <a:ext cx="43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3517265972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_x00f1_o xmlns="eaa47262-36c1-4c42-9556-a87096a9315a"/>
    <lcf76f155ced4ddcb4097134ff3c332f xmlns="eaa47262-36c1-4c42-9556-a87096a9315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DAD9621AD8C84408C40E04BB6E47253" ma:contentTypeVersion="14" ma:contentTypeDescription="Crear nuevo documento." ma:contentTypeScope="" ma:versionID="980bbb290cba54d761fa47518c6d91fd">
  <xsd:schema xmlns:xsd="http://www.w3.org/2001/XMLSchema" xmlns:xs="http://www.w3.org/2001/XMLSchema" xmlns:p="http://schemas.microsoft.com/office/2006/metadata/properties" xmlns:ns2="eaa47262-36c1-4c42-9556-a87096a9315a" xmlns:ns3="4bbe835a-0ba2-4c06-a0fb-635ef8a3292b" targetNamespace="http://schemas.microsoft.com/office/2006/metadata/properties" ma:root="true" ma:fieldsID="8f49ab5bb4141997fc0e98296749f114" ns2:_="" ns3:_="">
    <xsd:import namespace="eaa47262-36c1-4c42-9556-a87096a9315a"/>
    <xsd:import namespace="4bbe835a-0ba2-4c06-a0fb-635ef8a329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A_x00f1_o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47262-36c1-4c42-9556-a87096a931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A_x00f1_o" ma:index="12" ma:displayName="Año" ma:format="Dropdown" ma:internalName="A_x00f1_o">
      <xsd:simpleType>
        <xsd:restriction base="dms:Choice">
          <xsd:enumeration value="2022"/>
          <xsd:enumeration value="2023"/>
          <xsd:enumeration value="2024"/>
        </xsd:restriction>
      </xsd:simpleType>
    </xsd:element>
    <xsd:element name="lcf76f155ced4ddcb4097134ff3c332f" ma:index="14" nillable="true" ma:taxonomy="true" ma:internalName="lcf76f155ced4ddcb4097134ff3c332f" ma:taxonomyFieldName="MediaServiceImageTags" ma:displayName="Etiquetas de imagen" ma:readOnly="false" ma:fieldId="{5cf76f15-5ced-4ddc-b409-7134ff3c332f}" ma:taxonomyMulti="true" ma:sspId="9d032ec0-2cee-493e-a065-7b5abeff75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be835a-0ba2-4c06-a0fb-635ef8a3292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FB6845-CD04-437E-B507-46386F1A4688}">
  <ds:schemaRefs>
    <ds:schemaRef ds:uri="http://schemas.microsoft.com/office/2006/metadata/properties"/>
    <ds:schemaRef ds:uri="http://schemas.microsoft.com/office/infopath/2007/PartnerControls"/>
    <ds:schemaRef ds:uri="eaa47262-36c1-4c42-9556-a87096a9315a"/>
  </ds:schemaRefs>
</ds:datastoreItem>
</file>

<file path=customXml/itemProps2.xml><?xml version="1.0" encoding="utf-8"?>
<ds:datastoreItem xmlns:ds="http://schemas.openxmlformats.org/officeDocument/2006/customXml" ds:itemID="{3553D73C-7E02-44B2-B616-DDB73CF1AB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1BAEF3-57AA-4556-A756-EB62DAB6178C}"/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348</TotalTime>
  <Words>1277</Words>
  <Application>Microsoft Office PowerPoint</Application>
  <PresentationFormat>Panorámica</PresentationFormat>
  <Paragraphs>172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Gota</vt:lpstr>
      <vt:lpstr>VARIABLES CUALITATIVAS Y CUANTITATIVAS</vt:lpstr>
      <vt:lpstr>VARIABLE</vt:lpstr>
      <vt:lpstr>Tipo de variables</vt:lpstr>
      <vt:lpstr>TIPO DE VARIABLES</vt:lpstr>
      <vt:lpstr>Ejemplo 1</vt:lpstr>
      <vt:lpstr>Ejercicio 1</vt:lpstr>
      <vt:lpstr>¡RECUERDA!</vt:lpstr>
      <vt:lpstr>Ejemplo 2</vt:lpstr>
      <vt:lpstr>Ejercicio 2</vt:lpstr>
      <vt:lpstr>SÍNTESIS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VARIABLES CUALITATIVAS Y CUANTITATIVAS</dc:title>
  <dc:creator>CAA DOCENTE MATEMATICAS PRIMARIA DIANA VILLARREAL</dc:creator>
  <cp:lastModifiedBy>6H ZABALA MARIÑO JUAN JOSE ALEXANDER</cp:lastModifiedBy>
  <cp:revision>62</cp:revision>
  <dcterms:created xsi:type="dcterms:W3CDTF">2020-06-23T03:21:26Z</dcterms:created>
  <dcterms:modified xsi:type="dcterms:W3CDTF">2024-09-04T23:41:12Z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0x0101009DAD9621AD8C84408C40E04BB6E47253</vt:lpwstr>
  </property>
  <property fmtid="{D5CDD505-2E9C-101B-9397-08002B2CF9AE}" pid="3" name="MediaServiceImageTags">
    <vt:lpwstr/>
  </property>
</Properties>
</file>