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25"/>
  </p:notesMasterIdLst>
  <p:sldIdLst>
    <p:sldId id="294" r:id="rId5"/>
    <p:sldId id="269" r:id="rId6"/>
    <p:sldId id="270" r:id="rId7"/>
    <p:sldId id="271" r:id="rId8"/>
    <p:sldId id="274" r:id="rId9"/>
    <p:sldId id="272" r:id="rId10"/>
    <p:sldId id="273" r:id="rId11"/>
    <p:sldId id="275" r:id="rId12"/>
    <p:sldId id="276" r:id="rId13"/>
    <p:sldId id="277" r:id="rId14"/>
    <p:sldId id="278" r:id="rId15"/>
    <p:sldId id="293" r:id="rId16"/>
    <p:sldId id="280" r:id="rId17"/>
    <p:sldId id="281" r:id="rId18"/>
    <p:sldId id="282" r:id="rId19"/>
    <p:sldId id="283" r:id="rId20"/>
    <p:sldId id="284" r:id="rId21"/>
    <p:sldId id="291" r:id="rId22"/>
    <p:sldId id="292" r:id="rId23"/>
    <p:sldId id="28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772B53-31B7-4524-8A3A-DAE76ECCE736}" v="244" dt="2022-08-29T12:34:59.511"/>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35" autoAdjust="0"/>
    <p:restoredTop sz="94660"/>
  </p:normalViewPr>
  <p:slideViewPr>
    <p:cSldViewPr snapToGrid="0">
      <p:cViewPr varScale="1">
        <p:scale>
          <a:sx n="85" d="100"/>
          <a:sy n="85" d="100"/>
        </p:scale>
        <p:origin x="15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A DOCENTE MATEMATICAS ANDREA DEL PILAR MARIÑO IBICA" userId="S::andrea.ibica@angloamericanobogota.edu.co::1b9ef05d-e2d2-4403-81e4-d6d2ab3cff33" providerId="AD" clId="Web-{68772B53-31B7-4524-8A3A-DAE76ECCE736}"/>
    <pc:docChg chg="addSld modSld">
      <pc:chgData name="CAA DOCENTE MATEMATICAS ANDREA DEL PILAR MARIÑO IBICA" userId="S::andrea.ibica@angloamericanobogota.edu.co::1b9ef05d-e2d2-4403-81e4-d6d2ab3cff33" providerId="AD" clId="Web-{68772B53-31B7-4524-8A3A-DAE76ECCE736}" dt="2022-08-29T12:34:59.511" v="242" actId="20577"/>
      <pc:docMkLst>
        <pc:docMk/>
      </pc:docMkLst>
      <pc:sldChg chg="modSp">
        <pc:chgData name="CAA DOCENTE MATEMATICAS ANDREA DEL PILAR MARIÑO IBICA" userId="S::andrea.ibica@angloamericanobogota.edu.co::1b9ef05d-e2d2-4403-81e4-d6d2ab3cff33" providerId="AD" clId="Web-{68772B53-31B7-4524-8A3A-DAE76ECCE736}" dt="2022-08-29T12:28:05.906" v="9" actId="20577"/>
        <pc:sldMkLst>
          <pc:docMk/>
          <pc:sldMk cId="501822537" sldId="291"/>
        </pc:sldMkLst>
        <pc:spChg chg="mod">
          <ac:chgData name="CAA DOCENTE MATEMATICAS ANDREA DEL PILAR MARIÑO IBICA" userId="S::andrea.ibica@angloamericanobogota.edu.co::1b9ef05d-e2d2-4403-81e4-d6d2ab3cff33" providerId="AD" clId="Web-{68772B53-31B7-4524-8A3A-DAE76ECCE736}" dt="2022-08-29T12:28:05.906" v="9" actId="20577"/>
          <ac:spMkLst>
            <pc:docMk/>
            <pc:sldMk cId="501822537" sldId="291"/>
            <ac:spMk id="3" creationId="{587F46B8-30A3-A9F2-B9D0-5C48B9D82035}"/>
          </ac:spMkLst>
        </pc:spChg>
      </pc:sldChg>
      <pc:sldChg chg="addSp delSp modSp add replId">
        <pc:chgData name="CAA DOCENTE MATEMATICAS ANDREA DEL PILAR MARIÑO IBICA" userId="S::andrea.ibica@angloamericanobogota.edu.co::1b9ef05d-e2d2-4403-81e4-d6d2ab3cff33" providerId="AD" clId="Web-{68772B53-31B7-4524-8A3A-DAE76ECCE736}" dt="2022-08-29T12:34:59.511" v="242" actId="20577"/>
        <pc:sldMkLst>
          <pc:docMk/>
          <pc:sldMk cId="635026727" sldId="292"/>
        </pc:sldMkLst>
        <pc:spChg chg="del">
          <ac:chgData name="CAA DOCENTE MATEMATICAS ANDREA DEL PILAR MARIÑO IBICA" userId="S::andrea.ibica@angloamericanobogota.edu.co::1b9ef05d-e2d2-4403-81e4-d6d2ab3cff33" providerId="AD" clId="Web-{68772B53-31B7-4524-8A3A-DAE76ECCE736}" dt="2022-08-29T12:31:32.224" v="178"/>
          <ac:spMkLst>
            <pc:docMk/>
            <pc:sldMk cId="635026727" sldId="292"/>
            <ac:spMk id="2" creationId="{AB84C4DC-B360-0044-B7C1-A1F74C3AF5D2}"/>
          </ac:spMkLst>
        </pc:spChg>
        <pc:spChg chg="mod">
          <ac:chgData name="CAA DOCENTE MATEMATICAS ANDREA DEL PILAR MARIÑO IBICA" userId="S::andrea.ibica@angloamericanobogota.edu.co::1b9ef05d-e2d2-4403-81e4-d6d2ab3cff33" providerId="AD" clId="Web-{68772B53-31B7-4524-8A3A-DAE76ECCE736}" dt="2022-08-29T12:34:59.511" v="242" actId="20577"/>
          <ac:spMkLst>
            <pc:docMk/>
            <pc:sldMk cId="635026727" sldId="292"/>
            <ac:spMk id="3" creationId="{587F46B8-30A3-A9F2-B9D0-5C48B9D82035}"/>
          </ac:spMkLst>
        </pc:spChg>
        <pc:spChg chg="add del mod">
          <ac:chgData name="CAA DOCENTE MATEMATICAS ANDREA DEL PILAR MARIÑO IBICA" userId="S::andrea.ibica@angloamericanobogota.edu.co::1b9ef05d-e2d2-4403-81e4-d6d2ab3cff33" providerId="AD" clId="Web-{68772B53-31B7-4524-8A3A-DAE76ECCE736}" dt="2022-08-29T12:31:34.974" v="179"/>
          <ac:spMkLst>
            <pc:docMk/>
            <pc:sldMk cId="635026727" sldId="292"/>
            <ac:spMk id="7" creationId="{D94BCFDB-072F-2968-569D-35B3FC6C1A57}"/>
          </ac:spMkLst>
        </pc:spChg>
        <pc:graphicFrameChg chg="del">
          <ac:chgData name="CAA DOCENTE MATEMATICAS ANDREA DEL PILAR MARIÑO IBICA" userId="S::andrea.ibica@angloamericanobogota.edu.co::1b9ef05d-e2d2-4403-81e4-d6d2ab3cff33" providerId="AD" clId="Web-{68772B53-31B7-4524-8A3A-DAE76ECCE736}" dt="2022-08-29T12:28:17.781" v="11"/>
          <ac:graphicFrameMkLst>
            <pc:docMk/>
            <pc:sldMk cId="635026727" sldId="292"/>
            <ac:graphicFrameMk id="4" creationId="{3F0E32C8-14B5-256E-4A10-ABCBCCA0E04E}"/>
          </ac:graphicFrameMkLst>
        </pc:graphicFrameChg>
        <pc:picChg chg="add mod">
          <ac:chgData name="CAA DOCENTE MATEMATICAS ANDREA DEL PILAR MARIÑO IBICA" userId="S::andrea.ibica@angloamericanobogota.edu.co::1b9ef05d-e2d2-4403-81e4-d6d2ab3cff33" providerId="AD" clId="Web-{68772B53-31B7-4524-8A3A-DAE76ECCE736}" dt="2022-08-29T12:33:41.837" v="201" actId="1076"/>
          <ac:picMkLst>
            <pc:docMk/>
            <pc:sldMk cId="635026727" sldId="292"/>
            <ac:picMk id="5" creationId="{39C5DDBE-3F19-B147-1E37-22DCCDFF0AF2}"/>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juanj\Downloads\med.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1">
                <a:lumMod val="75000"/>
                <a:lumOff val="25000"/>
              </a:schemeClr>
            </a:solidFill>
            <a:ln>
              <a:noFill/>
            </a:ln>
            <a:effectLst/>
          </c:spPr>
          <c:invertIfNegative val="0"/>
          <c:cat>
            <c:numRef>
              <c:f>Sheet2!$D$7:$D$10</c:f>
              <c:numCache>
                <c:formatCode>General</c:formatCode>
                <c:ptCount val="4"/>
                <c:pt idx="0">
                  <c:v>130</c:v>
                </c:pt>
                <c:pt idx="1">
                  <c:v>140</c:v>
                </c:pt>
                <c:pt idx="2">
                  <c:v>150</c:v>
                </c:pt>
                <c:pt idx="3">
                  <c:v>160</c:v>
                </c:pt>
              </c:numCache>
            </c:numRef>
          </c:cat>
          <c:val>
            <c:numRef>
              <c:f>Sheet2!$E$7:$E$10</c:f>
              <c:numCache>
                <c:formatCode>General</c:formatCode>
                <c:ptCount val="4"/>
                <c:pt idx="0">
                  <c:v>2</c:v>
                </c:pt>
                <c:pt idx="1">
                  <c:v>4</c:v>
                </c:pt>
                <c:pt idx="2">
                  <c:v>8</c:v>
                </c:pt>
                <c:pt idx="3">
                  <c:v>6</c:v>
                </c:pt>
              </c:numCache>
            </c:numRef>
          </c:val>
          <c:extLst>
            <c:ext xmlns:c16="http://schemas.microsoft.com/office/drawing/2014/chart" uri="{C3380CC4-5D6E-409C-BE32-E72D297353CC}">
              <c16:uniqueId val="{00000000-3FDC-41EF-B7B7-C21DAA616C76}"/>
            </c:ext>
          </c:extLst>
        </c:ser>
        <c:dLbls>
          <c:showLegendKey val="0"/>
          <c:showVal val="0"/>
          <c:showCatName val="0"/>
          <c:showSerName val="0"/>
          <c:showPercent val="0"/>
          <c:showBubbleSize val="0"/>
        </c:dLbls>
        <c:gapWidth val="219"/>
        <c:overlap val="-27"/>
        <c:axId val="298805008"/>
        <c:axId val="298811728"/>
      </c:barChart>
      <c:catAx>
        <c:axId val="2988050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a:solidFill>
                      <a:sysClr val="windowText" lastClr="000000"/>
                    </a:solidFill>
                  </a:rPr>
                  <a:t>ESTATURAS</a:t>
                </a:r>
              </a:p>
            </c:rich>
          </c:tx>
          <c:layout>
            <c:manualLayout>
              <c:xMode val="edge"/>
              <c:yMode val="edge"/>
              <c:x val="0.81306714785651801"/>
              <c:y val="0.9157174103237095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CO"/>
          </a:p>
        </c:txPr>
        <c:crossAx val="298811728"/>
        <c:crosses val="autoZero"/>
        <c:auto val="1"/>
        <c:lblAlgn val="ctr"/>
        <c:lblOffset val="100"/>
        <c:noMultiLvlLbl val="0"/>
      </c:catAx>
      <c:valAx>
        <c:axId val="2988117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a:solidFill>
                      <a:sysClr val="windowText" lastClr="000000"/>
                    </a:solidFill>
                  </a:rPr>
                  <a:t>FRECUENCIA</a:t>
                </a:r>
              </a:p>
            </c:rich>
          </c:tx>
          <c:layout>
            <c:manualLayout>
              <c:xMode val="edge"/>
              <c:yMode val="edge"/>
              <c:x val="3.0555555555555555E-2"/>
              <c:y val="0.3305861767279090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CO"/>
          </a:p>
        </c:txPr>
        <c:crossAx val="298805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796F8F-82B5-403E-80E6-1CF6ED64524A}" type="datetimeFigureOut">
              <a:rPr lang="es-CO" smtClean="0"/>
              <a:t>13/09/2024</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2254A4-12E1-4D7E-B315-FB8BFF52FEB3}" type="slidenum">
              <a:rPr lang="es-CO" smtClean="0"/>
              <a:t>‹Nº›</a:t>
            </a:fld>
            <a:endParaRPr lang="es-CO"/>
          </a:p>
        </p:txBody>
      </p:sp>
    </p:spTree>
    <p:extLst>
      <p:ext uri="{BB962C8B-B14F-4D97-AF65-F5344CB8AC3E}">
        <p14:creationId xmlns:p14="http://schemas.microsoft.com/office/powerpoint/2010/main" val="2523497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2AF18CF-A1F4-424D-B1D9-17E9576193FA}" type="datetimeFigureOut">
              <a:rPr lang="es-CO" smtClean="0"/>
              <a:t>13/09/2024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9C2665E-CA30-4546-B88B-0AA5300982E1}" type="slidenum">
              <a:rPr lang="es-CO" smtClean="0"/>
              <a:t>‹Nº›</a:t>
            </a:fld>
            <a:endParaRPr lang="es-CO"/>
          </a:p>
        </p:txBody>
      </p:sp>
    </p:spTree>
    <p:extLst>
      <p:ext uri="{BB962C8B-B14F-4D97-AF65-F5344CB8AC3E}">
        <p14:creationId xmlns:p14="http://schemas.microsoft.com/office/powerpoint/2010/main" val="784578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2AF18CF-A1F4-424D-B1D9-17E9576193FA}" type="datetimeFigureOut">
              <a:rPr lang="es-CO" smtClean="0"/>
              <a:t>13/09/2024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39C2665E-CA30-4546-B88B-0AA5300982E1}" type="slidenum">
              <a:rPr lang="es-CO" smtClean="0"/>
              <a:t>‹Nº›</a:t>
            </a:fld>
            <a:endParaRPr lang="es-CO"/>
          </a:p>
        </p:txBody>
      </p:sp>
    </p:spTree>
    <p:extLst>
      <p:ext uri="{BB962C8B-B14F-4D97-AF65-F5344CB8AC3E}">
        <p14:creationId xmlns:p14="http://schemas.microsoft.com/office/powerpoint/2010/main" val="2828509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2AF18CF-A1F4-424D-B1D9-17E9576193FA}" type="datetimeFigureOut">
              <a:rPr lang="es-CO" smtClean="0"/>
              <a:t>13/09/2024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39C2665E-CA30-4546-B88B-0AA5300982E1}" type="slidenum">
              <a:rPr lang="es-CO" smtClean="0"/>
              <a:t>‹Nº›</a:t>
            </a:fld>
            <a:endParaRPr lang="es-CO"/>
          </a:p>
        </p:txBody>
      </p:sp>
    </p:spTree>
    <p:extLst>
      <p:ext uri="{BB962C8B-B14F-4D97-AF65-F5344CB8AC3E}">
        <p14:creationId xmlns:p14="http://schemas.microsoft.com/office/powerpoint/2010/main" val="1801459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2AF18CF-A1F4-424D-B1D9-17E9576193FA}" type="datetimeFigureOut">
              <a:rPr lang="es-CO" smtClean="0"/>
              <a:t>13/09/2024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39C2665E-CA30-4546-B88B-0AA5300982E1}" type="slidenum">
              <a:rPr lang="es-CO" smtClean="0"/>
              <a:t>‹Nº›</a:t>
            </a:fld>
            <a:endParaRPr lang="es-CO"/>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61829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2AF18CF-A1F4-424D-B1D9-17E9576193FA}" type="datetimeFigureOut">
              <a:rPr lang="es-CO" smtClean="0"/>
              <a:t>13/09/2024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39C2665E-CA30-4546-B88B-0AA5300982E1}" type="slidenum">
              <a:rPr lang="es-CO" smtClean="0"/>
              <a:t>‹Nº›</a:t>
            </a:fld>
            <a:endParaRPr lang="es-CO"/>
          </a:p>
        </p:txBody>
      </p:sp>
    </p:spTree>
    <p:extLst>
      <p:ext uri="{BB962C8B-B14F-4D97-AF65-F5344CB8AC3E}">
        <p14:creationId xmlns:p14="http://schemas.microsoft.com/office/powerpoint/2010/main" val="3347461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B2AF18CF-A1F4-424D-B1D9-17E9576193FA}" type="datetimeFigureOut">
              <a:rPr lang="es-CO" smtClean="0"/>
              <a:t>13/09/2024</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39C2665E-CA30-4546-B88B-0AA5300982E1}" type="slidenum">
              <a:rPr lang="es-CO" smtClean="0"/>
              <a:t>‹Nº›</a:t>
            </a:fld>
            <a:endParaRPr lang="es-CO"/>
          </a:p>
        </p:txBody>
      </p:sp>
    </p:spTree>
    <p:extLst>
      <p:ext uri="{BB962C8B-B14F-4D97-AF65-F5344CB8AC3E}">
        <p14:creationId xmlns:p14="http://schemas.microsoft.com/office/powerpoint/2010/main" val="2980750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B2AF18CF-A1F4-424D-B1D9-17E9576193FA}" type="datetimeFigureOut">
              <a:rPr lang="es-CO" smtClean="0"/>
              <a:t>13/09/2024</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39C2665E-CA30-4546-B88B-0AA5300982E1}" type="slidenum">
              <a:rPr lang="es-CO" smtClean="0"/>
              <a:t>‹Nº›</a:t>
            </a:fld>
            <a:endParaRPr lang="es-CO"/>
          </a:p>
        </p:txBody>
      </p:sp>
    </p:spTree>
    <p:extLst>
      <p:ext uri="{BB962C8B-B14F-4D97-AF65-F5344CB8AC3E}">
        <p14:creationId xmlns:p14="http://schemas.microsoft.com/office/powerpoint/2010/main" val="2725572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2AF18CF-A1F4-424D-B1D9-17E9576193FA}" type="datetimeFigureOut">
              <a:rPr lang="es-CO" smtClean="0"/>
              <a:t>13/09/2024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9C2665E-CA30-4546-B88B-0AA5300982E1}" type="slidenum">
              <a:rPr lang="es-CO" smtClean="0"/>
              <a:t>‹Nº›</a:t>
            </a:fld>
            <a:endParaRPr lang="es-CO"/>
          </a:p>
        </p:txBody>
      </p:sp>
    </p:spTree>
    <p:extLst>
      <p:ext uri="{BB962C8B-B14F-4D97-AF65-F5344CB8AC3E}">
        <p14:creationId xmlns:p14="http://schemas.microsoft.com/office/powerpoint/2010/main" val="3837169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2AF18CF-A1F4-424D-B1D9-17E9576193FA}" type="datetimeFigureOut">
              <a:rPr lang="es-CO" smtClean="0"/>
              <a:t>13/09/2024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9C2665E-CA30-4546-B88B-0AA5300982E1}" type="slidenum">
              <a:rPr lang="es-CO" smtClean="0"/>
              <a:t>‹Nº›</a:t>
            </a:fld>
            <a:endParaRPr lang="es-CO"/>
          </a:p>
        </p:txBody>
      </p:sp>
    </p:spTree>
    <p:extLst>
      <p:ext uri="{BB962C8B-B14F-4D97-AF65-F5344CB8AC3E}">
        <p14:creationId xmlns:p14="http://schemas.microsoft.com/office/powerpoint/2010/main" val="2810822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2AF18CF-A1F4-424D-B1D9-17E9576193FA}" type="datetimeFigureOut">
              <a:rPr lang="es-CO" smtClean="0"/>
              <a:t>13/09/2024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9C2665E-CA30-4546-B88B-0AA5300982E1}" type="slidenum">
              <a:rPr lang="es-CO" smtClean="0"/>
              <a:t>‹Nº›</a:t>
            </a:fld>
            <a:endParaRPr lang="es-CO"/>
          </a:p>
        </p:txBody>
      </p:sp>
    </p:spTree>
    <p:extLst>
      <p:ext uri="{BB962C8B-B14F-4D97-AF65-F5344CB8AC3E}">
        <p14:creationId xmlns:p14="http://schemas.microsoft.com/office/powerpoint/2010/main" val="1329794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2AF18CF-A1F4-424D-B1D9-17E9576193FA}" type="datetimeFigureOut">
              <a:rPr lang="es-CO" smtClean="0"/>
              <a:t>13/09/2024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9C2665E-CA30-4546-B88B-0AA5300982E1}" type="slidenum">
              <a:rPr lang="es-CO" smtClean="0"/>
              <a:t>‹Nº›</a:t>
            </a:fld>
            <a:endParaRPr lang="es-CO"/>
          </a:p>
        </p:txBody>
      </p:sp>
    </p:spTree>
    <p:extLst>
      <p:ext uri="{BB962C8B-B14F-4D97-AF65-F5344CB8AC3E}">
        <p14:creationId xmlns:p14="http://schemas.microsoft.com/office/powerpoint/2010/main" val="2089762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2AF18CF-A1F4-424D-B1D9-17E9576193FA}" type="datetimeFigureOut">
              <a:rPr lang="es-CO" smtClean="0"/>
              <a:t>13/09/2024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39C2665E-CA30-4546-B88B-0AA5300982E1}" type="slidenum">
              <a:rPr lang="es-CO" smtClean="0"/>
              <a:t>‹Nº›</a:t>
            </a:fld>
            <a:endParaRPr lang="es-CO"/>
          </a:p>
        </p:txBody>
      </p:sp>
    </p:spTree>
    <p:extLst>
      <p:ext uri="{BB962C8B-B14F-4D97-AF65-F5344CB8AC3E}">
        <p14:creationId xmlns:p14="http://schemas.microsoft.com/office/powerpoint/2010/main" val="1710519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2AF18CF-A1F4-424D-B1D9-17E9576193FA}" type="datetimeFigureOut">
              <a:rPr lang="es-CO" smtClean="0"/>
              <a:t>13/09/2024</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39C2665E-CA30-4546-B88B-0AA5300982E1}" type="slidenum">
              <a:rPr lang="es-CO" smtClean="0"/>
              <a:t>‹Nº›</a:t>
            </a:fld>
            <a:endParaRPr lang="es-CO"/>
          </a:p>
        </p:txBody>
      </p:sp>
    </p:spTree>
    <p:extLst>
      <p:ext uri="{BB962C8B-B14F-4D97-AF65-F5344CB8AC3E}">
        <p14:creationId xmlns:p14="http://schemas.microsoft.com/office/powerpoint/2010/main" val="3824912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2AF18CF-A1F4-424D-B1D9-17E9576193FA}" type="datetimeFigureOut">
              <a:rPr lang="es-CO" smtClean="0"/>
              <a:t>13/09/2024</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39C2665E-CA30-4546-B88B-0AA5300982E1}" type="slidenum">
              <a:rPr lang="es-CO" smtClean="0"/>
              <a:t>‹Nº›</a:t>
            </a:fld>
            <a:endParaRPr lang="es-CO"/>
          </a:p>
        </p:txBody>
      </p:sp>
    </p:spTree>
    <p:extLst>
      <p:ext uri="{BB962C8B-B14F-4D97-AF65-F5344CB8AC3E}">
        <p14:creationId xmlns:p14="http://schemas.microsoft.com/office/powerpoint/2010/main" val="3989962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B2AF18CF-A1F4-424D-B1D9-17E9576193FA}" type="datetimeFigureOut">
              <a:rPr lang="es-CO" smtClean="0"/>
              <a:t>13/09/2024</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39C2665E-CA30-4546-B88B-0AA5300982E1}" type="slidenum">
              <a:rPr lang="es-CO" smtClean="0"/>
              <a:t>‹Nº›</a:t>
            </a:fld>
            <a:endParaRPr lang="es-CO"/>
          </a:p>
        </p:txBody>
      </p:sp>
    </p:spTree>
    <p:extLst>
      <p:ext uri="{BB962C8B-B14F-4D97-AF65-F5344CB8AC3E}">
        <p14:creationId xmlns:p14="http://schemas.microsoft.com/office/powerpoint/2010/main" val="1324119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2AF18CF-A1F4-424D-B1D9-17E9576193FA}" type="datetimeFigureOut">
              <a:rPr lang="es-CO" smtClean="0"/>
              <a:t>13/09/2024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39C2665E-CA30-4546-B88B-0AA5300982E1}" type="slidenum">
              <a:rPr lang="es-CO" smtClean="0"/>
              <a:t>‹Nº›</a:t>
            </a:fld>
            <a:endParaRPr lang="es-CO"/>
          </a:p>
        </p:txBody>
      </p:sp>
    </p:spTree>
    <p:extLst>
      <p:ext uri="{BB962C8B-B14F-4D97-AF65-F5344CB8AC3E}">
        <p14:creationId xmlns:p14="http://schemas.microsoft.com/office/powerpoint/2010/main" val="2326389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2AF18CF-A1F4-424D-B1D9-17E9576193FA}" type="datetimeFigureOut">
              <a:rPr lang="es-CO" smtClean="0"/>
              <a:t>13/09/2024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39C2665E-CA30-4546-B88B-0AA5300982E1}" type="slidenum">
              <a:rPr lang="es-CO" smtClean="0"/>
              <a:t>‹Nº›</a:t>
            </a:fld>
            <a:endParaRPr lang="es-CO"/>
          </a:p>
        </p:txBody>
      </p:sp>
    </p:spTree>
    <p:extLst>
      <p:ext uri="{BB962C8B-B14F-4D97-AF65-F5344CB8AC3E}">
        <p14:creationId xmlns:p14="http://schemas.microsoft.com/office/powerpoint/2010/main" val="1121836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B2AF18CF-A1F4-424D-B1D9-17E9576193FA}" type="datetimeFigureOut">
              <a:rPr lang="es-CO" smtClean="0"/>
              <a:t>13/09/2024</a:t>
            </a:fld>
            <a:endParaRPr lang="es-CO"/>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s-CO"/>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39C2665E-CA30-4546-B88B-0AA5300982E1}" type="slidenum">
              <a:rPr lang="es-CO" smtClean="0"/>
              <a:t>‹Nº›</a:t>
            </a:fld>
            <a:endParaRPr lang="es-CO"/>
          </a:p>
        </p:txBody>
      </p:sp>
    </p:spTree>
    <p:extLst>
      <p:ext uri="{BB962C8B-B14F-4D97-AF65-F5344CB8AC3E}">
        <p14:creationId xmlns:p14="http://schemas.microsoft.com/office/powerpoint/2010/main" val="17025092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thatquiz.org/es-p-z0/matematicas/media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F405-6C7F-94A5-6890-22D5C75610ED}"/>
              </a:ext>
            </a:extLst>
          </p:cNvPr>
          <p:cNvSpPr>
            <a:spLocks noGrp="1"/>
          </p:cNvSpPr>
          <p:nvPr>
            <p:ph type="ctrTitle"/>
          </p:nvPr>
        </p:nvSpPr>
        <p:spPr/>
        <p:txBody>
          <a:bodyPr/>
          <a:lstStyle/>
          <a:p>
            <a:r>
              <a:rPr lang="es-MX" dirty="0"/>
              <a:t>MEDIDAS DE TENDENCIA CENTRAL</a:t>
            </a:r>
            <a:endParaRPr lang="es-CO" dirty="0"/>
          </a:p>
        </p:txBody>
      </p:sp>
      <p:sp>
        <p:nvSpPr>
          <p:cNvPr id="3" name="Subtitle 2">
            <a:extLst>
              <a:ext uri="{FF2B5EF4-FFF2-40B4-BE49-F238E27FC236}">
                <a16:creationId xmlns:a16="http://schemas.microsoft.com/office/drawing/2014/main" id="{6CCC45F9-D3DA-9EF0-9161-385B7432A32F}"/>
              </a:ext>
            </a:extLst>
          </p:cNvPr>
          <p:cNvSpPr>
            <a:spLocks noGrp="1"/>
          </p:cNvSpPr>
          <p:nvPr>
            <p:ph type="subTitle" idx="1"/>
          </p:nvPr>
        </p:nvSpPr>
        <p:spPr/>
        <p:txBody>
          <a:bodyPr/>
          <a:lstStyle/>
          <a:p>
            <a:r>
              <a:rPr lang="es-MX" dirty="0">
                <a:solidFill>
                  <a:schemeClr val="tx1">
                    <a:lumMod val="95000"/>
                    <a:lumOff val="5000"/>
                  </a:schemeClr>
                </a:solidFill>
              </a:rPr>
              <a:t>IND: Calcular o usar la media aritmética y la moda en la solución de problemas.</a:t>
            </a:r>
            <a:endParaRPr lang="es-CO" dirty="0">
              <a:solidFill>
                <a:schemeClr val="tx1">
                  <a:lumMod val="95000"/>
                  <a:lumOff val="5000"/>
                </a:schemeClr>
              </a:solidFill>
            </a:endParaRPr>
          </a:p>
        </p:txBody>
      </p:sp>
    </p:spTree>
    <p:extLst>
      <p:ext uri="{BB962C8B-B14F-4D97-AF65-F5344CB8AC3E}">
        <p14:creationId xmlns:p14="http://schemas.microsoft.com/office/powerpoint/2010/main" val="2117533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A85230-8818-4B66-8DC1-5F05A6632A89}"/>
              </a:ext>
            </a:extLst>
          </p:cNvPr>
          <p:cNvSpPr>
            <a:spLocks noGrp="1"/>
          </p:cNvSpPr>
          <p:nvPr>
            <p:ph type="title"/>
          </p:nvPr>
        </p:nvSpPr>
        <p:spPr>
          <a:xfrm>
            <a:off x="913774" y="267335"/>
            <a:ext cx="10364451" cy="799466"/>
          </a:xfrm>
        </p:spPr>
        <p:txBody>
          <a:bodyPr>
            <a:normAutofit/>
          </a:bodyPr>
          <a:lstStyle/>
          <a:p>
            <a:r>
              <a:rPr lang="es-ES" sz="5000" b="1" dirty="0">
                <a:solidFill>
                  <a:srgbClr val="FF0000"/>
                </a:solidFill>
              </a:rPr>
              <a:t>Ejemplo 2</a:t>
            </a:r>
            <a:endParaRPr lang="es-CO" dirty="0"/>
          </a:p>
        </p:txBody>
      </p:sp>
      <p:sp>
        <p:nvSpPr>
          <p:cNvPr id="3" name="Marcador de contenido 2">
            <a:extLst>
              <a:ext uri="{FF2B5EF4-FFF2-40B4-BE49-F238E27FC236}">
                <a16:creationId xmlns:a16="http://schemas.microsoft.com/office/drawing/2014/main" id="{3FD5DF8D-D83B-4C77-A236-B2C940347DC0}"/>
              </a:ext>
            </a:extLst>
          </p:cNvPr>
          <p:cNvSpPr>
            <a:spLocks noGrp="1"/>
          </p:cNvSpPr>
          <p:nvPr>
            <p:ph sz="quarter" idx="13"/>
          </p:nvPr>
        </p:nvSpPr>
        <p:spPr>
          <a:xfrm>
            <a:off x="689113" y="874645"/>
            <a:ext cx="11013181" cy="4373215"/>
          </a:xfrm>
        </p:spPr>
        <p:txBody>
          <a:bodyPr>
            <a:noAutofit/>
          </a:bodyPr>
          <a:lstStyle/>
          <a:p>
            <a:pPr marL="0" indent="0">
              <a:buNone/>
            </a:pPr>
            <a:r>
              <a:rPr lang="es-ES" sz="3000" dirty="0"/>
              <a:t>Las estaturas de cuatro estudiantes son: 130, 132, 130, 136</a:t>
            </a:r>
          </a:p>
          <a:p>
            <a:pPr marL="0" indent="0">
              <a:buNone/>
            </a:pPr>
            <a:r>
              <a:rPr lang="es-ES" sz="3000" dirty="0"/>
              <a:t>¿cuál es el promedio de las estaturas?</a:t>
            </a:r>
          </a:p>
          <a:p>
            <a:pPr marL="0" indent="0">
              <a:buNone/>
            </a:pPr>
            <a:endParaRPr lang="es-CO" sz="3000" b="1" dirty="0">
              <a:solidFill>
                <a:srgbClr val="FF0000"/>
              </a:solidFill>
            </a:endParaRPr>
          </a:p>
          <a:p>
            <a:pPr marL="0" indent="0">
              <a:buNone/>
            </a:pPr>
            <a:r>
              <a:rPr lang="es-CO" sz="3000" b="1" dirty="0">
                <a:solidFill>
                  <a:srgbClr val="FF0000"/>
                </a:solidFill>
              </a:rPr>
              <a:t>Solución</a:t>
            </a:r>
          </a:p>
          <a:p>
            <a:pPr marL="0" indent="0">
              <a:buNone/>
            </a:pPr>
            <a:r>
              <a:rPr lang="es-CO" sz="3000" dirty="0">
                <a:solidFill>
                  <a:srgbClr val="FF0000"/>
                </a:solidFill>
              </a:rPr>
              <a:t>Paso 1: </a:t>
            </a:r>
            <a:r>
              <a:rPr lang="es-CO" sz="3000" dirty="0"/>
              <a:t>sumar todos los datos 130+132+130+136 = 528</a:t>
            </a:r>
          </a:p>
          <a:p>
            <a:pPr marL="0" indent="0">
              <a:buNone/>
            </a:pPr>
            <a:r>
              <a:rPr lang="es-CO" sz="3000" dirty="0">
                <a:solidFill>
                  <a:srgbClr val="FF0000"/>
                </a:solidFill>
              </a:rPr>
              <a:t>Paso 2: </a:t>
            </a:r>
            <a:r>
              <a:rPr lang="es-CO" sz="3000" dirty="0"/>
              <a:t>dividir entre la cantidad de datos 528 ÷ 4 = 132</a:t>
            </a:r>
          </a:p>
          <a:p>
            <a:pPr marL="0" indent="0">
              <a:buNone/>
            </a:pPr>
            <a:endParaRPr lang="es-CO" sz="3000" dirty="0"/>
          </a:p>
          <a:p>
            <a:pPr marL="0" indent="0">
              <a:buNone/>
            </a:pPr>
            <a:r>
              <a:rPr lang="es-CO" sz="3000" dirty="0"/>
              <a:t>El promedio de las estaturas es 132</a:t>
            </a:r>
          </a:p>
        </p:txBody>
      </p:sp>
    </p:spTree>
    <p:extLst>
      <p:ext uri="{BB962C8B-B14F-4D97-AF65-F5344CB8AC3E}">
        <p14:creationId xmlns:p14="http://schemas.microsoft.com/office/powerpoint/2010/main" val="204229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1D133A-AF65-46F7-94A1-B977BD5FD6D1}"/>
              </a:ext>
            </a:extLst>
          </p:cNvPr>
          <p:cNvSpPr>
            <a:spLocks noGrp="1"/>
          </p:cNvSpPr>
          <p:nvPr>
            <p:ph type="title"/>
          </p:nvPr>
        </p:nvSpPr>
        <p:spPr>
          <a:xfrm>
            <a:off x="913775" y="618518"/>
            <a:ext cx="10364451" cy="799466"/>
          </a:xfrm>
        </p:spPr>
        <p:txBody>
          <a:bodyPr>
            <a:normAutofit/>
          </a:bodyPr>
          <a:lstStyle/>
          <a:p>
            <a:r>
              <a:rPr lang="es-CO" sz="5000" b="1" dirty="0">
                <a:solidFill>
                  <a:srgbClr val="FF0000"/>
                </a:solidFill>
              </a:rPr>
              <a:t>ejercicios</a:t>
            </a:r>
          </a:p>
        </p:txBody>
      </p:sp>
      <p:sp>
        <p:nvSpPr>
          <p:cNvPr id="3" name="Marcador de contenido 2">
            <a:extLst>
              <a:ext uri="{FF2B5EF4-FFF2-40B4-BE49-F238E27FC236}">
                <a16:creationId xmlns:a16="http://schemas.microsoft.com/office/drawing/2014/main" id="{D14EF806-AE57-489A-9D01-04B447799342}"/>
              </a:ext>
            </a:extLst>
          </p:cNvPr>
          <p:cNvSpPr>
            <a:spLocks noGrp="1"/>
          </p:cNvSpPr>
          <p:nvPr>
            <p:ph sz="quarter" idx="13"/>
          </p:nvPr>
        </p:nvSpPr>
        <p:spPr>
          <a:xfrm>
            <a:off x="913774" y="1417985"/>
            <a:ext cx="10363826" cy="1510746"/>
          </a:xfrm>
        </p:spPr>
        <p:txBody>
          <a:bodyPr/>
          <a:lstStyle/>
          <a:p>
            <a:pPr marL="0" indent="0">
              <a:buNone/>
            </a:pPr>
            <a:r>
              <a:rPr lang="es-CO" dirty="0"/>
              <a:t>Calcula el promedio en cada caso:</a:t>
            </a:r>
          </a:p>
          <a:p>
            <a:pPr marL="0" indent="0">
              <a:buNone/>
            </a:pPr>
            <a:r>
              <a:rPr lang="es-CO" dirty="0"/>
              <a:t>La talla de zapatos de 8 estudiantes son: 32, 34, 33, 33, 31,35 , 30, 36</a:t>
            </a:r>
          </a:p>
          <a:p>
            <a:pPr marL="0" indent="0">
              <a:buNone/>
            </a:pPr>
            <a:r>
              <a:rPr lang="es-CO" dirty="0"/>
              <a:t>¿cuál es el promedio de tallas?</a:t>
            </a:r>
          </a:p>
          <a:p>
            <a:pPr marL="0" indent="0">
              <a:buNone/>
            </a:pPr>
            <a:endParaRPr lang="es-CO" dirty="0"/>
          </a:p>
          <a:p>
            <a:pPr marL="0" indent="0">
              <a:buNone/>
            </a:pPr>
            <a:endParaRPr lang="es-CO" dirty="0"/>
          </a:p>
        </p:txBody>
      </p:sp>
      <p:pic>
        <p:nvPicPr>
          <p:cNvPr id="4" name="Imagen 3">
            <a:extLst>
              <a:ext uri="{FF2B5EF4-FFF2-40B4-BE49-F238E27FC236}">
                <a16:creationId xmlns:a16="http://schemas.microsoft.com/office/drawing/2014/main" id="{46CEA46D-9905-467D-A25A-483AF87C19A2}"/>
              </a:ext>
            </a:extLst>
          </p:cNvPr>
          <p:cNvPicPr>
            <a:picLocks noChangeAspect="1"/>
          </p:cNvPicPr>
          <p:nvPr/>
        </p:nvPicPr>
        <p:blipFill rotWithShape="1">
          <a:blip r:embed="rId2"/>
          <a:srcRect l="29539" t="42702" r="55577" b="42701"/>
          <a:stretch/>
        </p:blipFill>
        <p:spPr>
          <a:xfrm>
            <a:off x="1225062" y="3117829"/>
            <a:ext cx="4324855" cy="2384474"/>
          </a:xfrm>
          <a:prstGeom prst="rect">
            <a:avLst/>
          </a:prstGeom>
        </p:spPr>
      </p:pic>
      <p:sp>
        <p:nvSpPr>
          <p:cNvPr id="11" name="Elipse 10">
            <a:extLst>
              <a:ext uri="{FF2B5EF4-FFF2-40B4-BE49-F238E27FC236}">
                <a16:creationId xmlns:a16="http://schemas.microsoft.com/office/drawing/2014/main" id="{B04FB2B6-00EF-4729-8D09-7E700DBF5F22}"/>
              </a:ext>
            </a:extLst>
          </p:cNvPr>
          <p:cNvSpPr/>
          <p:nvPr/>
        </p:nvSpPr>
        <p:spPr>
          <a:xfrm>
            <a:off x="634845" y="3740171"/>
            <a:ext cx="407337" cy="378197"/>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O" dirty="0"/>
              <a:t>2</a:t>
            </a:r>
          </a:p>
        </p:txBody>
      </p:sp>
      <p:sp>
        <p:nvSpPr>
          <p:cNvPr id="12" name="Elipse 11">
            <a:extLst>
              <a:ext uri="{FF2B5EF4-FFF2-40B4-BE49-F238E27FC236}">
                <a16:creationId xmlns:a16="http://schemas.microsoft.com/office/drawing/2014/main" id="{433D51D9-A71C-4899-88CD-409D55F1ADEF}"/>
              </a:ext>
            </a:extLst>
          </p:cNvPr>
          <p:cNvSpPr/>
          <p:nvPr/>
        </p:nvSpPr>
        <p:spPr>
          <a:xfrm>
            <a:off x="6714544" y="2739632"/>
            <a:ext cx="407337" cy="378197"/>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O" dirty="0"/>
              <a:t>3</a:t>
            </a:r>
          </a:p>
        </p:txBody>
      </p:sp>
      <p:sp>
        <p:nvSpPr>
          <p:cNvPr id="13" name="Elipse 12">
            <a:extLst>
              <a:ext uri="{FF2B5EF4-FFF2-40B4-BE49-F238E27FC236}">
                <a16:creationId xmlns:a16="http://schemas.microsoft.com/office/drawing/2014/main" id="{18E1D96B-DD8E-469C-B416-E5CE20FF13C8}"/>
              </a:ext>
            </a:extLst>
          </p:cNvPr>
          <p:cNvSpPr/>
          <p:nvPr/>
        </p:nvSpPr>
        <p:spPr>
          <a:xfrm>
            <a:off x="505811" y="1984259"/>
            <a:ext cx="407337" cy="378197"/>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O" dirty="0"/>
              <a:t>1</a:t>
            </a:r>
          </a:p>
        </p:txBody>
      </p:sp>
      <p:graphicFrame>
        <p:nvGraphicFramePr>
          <p:cNvPr id="16" name="Chart 15">
            <a:extLst>
              <a:ext uri="{FF2B5EF4-FFF2-40B4-BE49-F238E27FC236}">
                <a16:creationId xmlns:a16="http://schemas.microsoft.com/office/drawing/2014/main" id="{84FA114A-52E0-C031-B985-C5CFD3511925}"/>
              </a:ext>
            </a:extLst>
          </p:cNvPr>
          <p:cNvGraphicFramePr>
            <a:graphicFrameLocks/>
          </p:cNvGraphicFramePr>
          <p:nvPr>
            <p:extLst>
              <p:ext uri="{D42A27DB-BD31-4B8C-83A1-F6EECF244321}">
                <p14:modId xmlns:p14="http://schemas.microsoft.com/office/powerpoint/2010/main" val="1458228581"/>
              </p:ext>
            </p:extLst>
          </p:nvPr>
        </p:nvGraphicFramePr>
        <p:xfrm>
          <a:off x="6477000" y="326898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35983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FEECF8-2AAB-461D-BCAA-0423855FA002}"/>
              </a:ext>
            </a:extLst>
          </p:cNvPr>
          <p:cNvSpPr>
            <a:spLocks noGrp="1"/>
          </p:cNvSpPr>
          <p:nvPr>
            <p:ph type="title"/>
          </p:nvPr>
        </p:nvSpPr>
        <p:spPr>
          <a:xfrm>
            <a:off x="913775" y="618518"/>
            <a:ext cx="10364451" cy="998248"/>
          </a:xfrm>
        </p:spPr>
        <p:txBody>
          <a:bodyPr>
            <a:normAutofit/>
          </a:bodyPr>
          <a:lstStyle/>
          <a:p>
            <a:r>
              <a:rPr lang="es-ES" sz="4400" b="1" dirty="0">
                <a:solidFill>
                  <a:srgbClr val="FF0000"/>
                </a:solidFill>
              </a:rPr>
              <a:t>MEDIANA</a:t>
            </a:r>
          </a:p>
        </p:txBody>
      </p:sp>
      <p:sp>
        <p:nvSpPr>
          <p:cNvPr id="3" name="Marcador de contenido 2">
            <a:extLst>
              <a:ext uri="{FF2B5EF4-FFF2-40B4-BE49-F238E27FC236}">
                <a16:creationId xmlns:a16="http://schemas.microsoft.com/office/drawing/2014/main" id="{4DAEB84E-77BE-454D-9665-46C865062B0A}"/>
              </a:ext>
            </a:extLst>
          </p:cNvPr>
          <p:cNvSpPr>
            <a:spLocks noGrp="1"/>
          </p:cNvSpPr>
          <p:nvPr>
            <p:ph sz="quarter" idx="13"/>
          </p:nvPr>
        </p:nvSpPr>
        <p:spPr>
          <a:xfrm>
            <a:off x="913774" y="1934818"/>
            <a:ext cx="10363826" cy="3856382"/>
          </a:xfrm>
        </p:spPr>
        <p:txBody>
          <a:bodyPr>
            <a:normAutofit/>
          </a:bodyPr>
          <a:lstStyle/>
          <a:p>
            <a:pPr marL="0" indent="0">
              <a:buNone/>
            </a:pPr>
            <a:r>
              <a:rPr lang="es-ES" sz="2800" dirty="0"/>
              <a:t>La </a:t>
            </a:r>
            <a:r>
              <a:rPr lang="es-ES" sz="2800" b="1" dirty="0"/>
              <a:t>mediana</a:t>
            </a:r>
            <a:r>
              <a:rPr lang="es-ES" sz="2800" dirty="0"/>
              <a:t> es el valor que ocupa el lugar central de todos los datos cuando éstos están ordenados de menor a mayor.</a:t>
            </a:r>
          </a:p>
          <a:p>
            <a:pPr marL="0" indent="0">
              <a:buNone/>
            </a:pPr>
            <a:r>
              <a:rPr lang="es-ES" sz="2800" b="1" dirty="0">
                <a:solidFill>
                  <a:srgbClr val="FF0000"/>
                </a:solidFill>
              </a:rPr>
              <a:t>RECUERDA QUE: </a:t>
            </a:r>
          </a:p>
          <a:p>
            <a:pPr marL="0" indent="0">
              <a:buNone/>
            </a:pPr>
            <a:r>
              <a:rPr lang="es-ES" sz="2800" dirty="0"/>
              <a:t>La </a:t>
            </a:r>
            <a:r>
              <a:rPr lang="es-ES" sz="2800" b="1" dirty="0"/>
              <a:t>mediana</a:t>
            </a:r>
            <a:r>
              <a:rPr lang="es-ES" sz="2800" dirty="0"/>
              <a:t> se puede hallar solo para </a:t>
            </a:r>
            <a:r>
              <a:rPr lang="es-ES" sz="2800" b="1" dirty="0"/>
              <a:t>variables cuantitativas</a:t>
            </a:r>
            <a:r>
              <a:rPr lang="es-ES" sz="2800" dirty="0"/>
              <a:t>.</a:t>
            </a:r>
            <a:endParaRPr lang="es-ES" sz="2800" dirty="0">
              <a:solidFill>
                <a:srgbClr val="FF0000"/>
              </a:solidFill>
            </a:endParaRPr>
          </a:p>
        </p:txBody>
      </p:sp>
    </p:spTree>
    <p:extLst>
      <p:ext uri="{BB962C8B-B14F-4D97-AF65-F5344CB8AC3E}">
        <p14:creationId xmlns:p14="http://schemas.microsoft.com/office/powerpoint/2010/main" val="3526359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791121-4602-4376-9356-CC5A59F390CD}"/>
              </a:ext>
            </a:extLst>
          </p:cNvPr>
          <p:cNvSpPr>
            <a:spLocks noGrp="1"/>
          </p:cNvSpPr>
          <p:nvPr>
            <p:ph type="title"/>
          </p:nvPr>
        </p:nvSpPr>
        <p:spPr>
          <a:xfrm>
            <a:off x="913149" y="247458"/>
            <a:ext cx="10364451" cy="918734"/>
          </a:xfrm>
        </p:spPr>
        <p:txBody>
          <a:bodyPr>
            <a:normAutofit/>
          </a:bodyPr>
          <a:lstStyle/>
          <a:p>
            <a:r>
              <a:rPr lang="es-ES" b="1" dirty="0">
                <a:solidFill>
                  <a:srgbClr val="FF0000"/>
                </a:solidFill>
              </a:rPr>
              <a:t>CASO 1: Cuando el número de datos es impar </a:t>
            </a:r>
          </a:p>
        </p:txBody>
      </p:sp>
      <p:sp>
        <p:nvSpPr>
          <p:cNvPr id="3" name="Marcador de contenido 2">
            <a:extLst>
              <a:ext uri="{FF2B5EF4-FFF2-40B4-BE49-F238E27FC236}">
                <a16:creationId xmlns:a16="http://schemas.microsoft.com/office/drawing/2014/main" id="{8A447F0E-FDAF-41A3-B982-1CAAF0FB468D}"/>
              </a:ext>
            </a:extLst>
          </p:cNvPr>
          <p:cNvSpPr>
            <a:spLocks noGrp="1"/>
          </p:cNvSpPr>
          <p:nvPr>
            <p:ph sz="quarter" idx="13"/>
          </p:nvPr>
        </p:nvSpPr>
        <p:spPr>
          <a:xfrm>
            <a:off x="913774" y="1298713"/>
            <a:ext cx="10363826" cy="5102087"/>
          </a:xfrm>
        </p:spPr>
        <p:txBody>
          <a:bodyPr>
            <a:normAutofit/>
          </a:bodyPr>
          <a:lstStyle/>
          <a:p>
            <a:pPr marL="0" indent="0">
              <a:buNone/>
            </a:pPr>
            <a:r>
              <a:rPr lang="es-ES" sz="2800" dirty="0"/>
              <a:t>Determinar la mediana del siguiente conjunto de edades:</a:t>
            </a:r>
          </a:p>
          <a:p>
            <a:pPr marL="0" indent="0" algn="ctr">
              <a:buNone/>
            </a:pPr>
            <a:r>
              <a:rPr lang="es-ES" sz="2800" dirty="0"/>
              <a:t>4, 2, 3, 4, 5, 6, 5, 6, 2</a:t>
            </a:r>
          </a:p>
          <a:p>
            <a:r>
              <a:rPr lang="es-ES" sz="2800" dirty="0"/>
              <a:t>Se ordenan los datos de menor a mayor:</a:t>
            </a:r>
          </a:p>
          <a:p>
            <a:pPr marL="0" indent="0" algn="ctr">
              <a:buNone/>
            </a:pPr>
            <a:r>
              <a:rPr lang="es-ES" sz="2800" dirty="0"/>
              <a:t>2, 2, 3, 4, 4, 5, 5, 6, 6</a:t>
            </a:r>
          </a:p>
          <a:p>
            <a:r>
              <a:rPr lang="es-ES" sz="2800" dirty="0"/>
              <a:t>Se determina el valor central:</a:t>
            </a:r>
          </a:p>
          <a:p>
            <a:pPr marL="0" indent="0" algn="ctr">
              <a:buNone/>
            </a:pPr>
            <a:r>
              <a:rPr lang="es-ES" sz="2800" dirty="0"/>
              <a:t>2, 2, 3, 4, </a:t>
            </a:r>
            <a:r>
              <a:rPr lang="es-ES" sz="4000" b="1" dirty="0">
                <a:solidFill>
                  <a:srgbClr val="7030A0"/>
                </a:solidFill>
              </a:rPr>
              <a:t>4</a:t>
            </a:r>
            <a:r>
              <a:rPr lang="es-ES" sz="2800" dirty="0"/>
              <a:t>, 5, 5, 6, 6</a:t>
            </a:r>
          </a:p>
          <a:p>
            <a:pPr marL="0" indent="0">
              <a:buNone/>
            </a:pPr>
            <a:r>
              <a:rPr lang="es-ES" sz="2800" dirty="0"/>
              <a:t>Mediana= 4</a:t>
            </a:r>
          </a:p>
          <a:p>
            <a:pPr algn="ctr"/>
            <a:endParaRPr lang="es-ES" sz="2800" dirty="0"/>
          </a:p>
          <a:p>
            <a:pPr marL="0" indent="0">
              <a:buNone/>
            </a:pPr>
            <a:endParaRPr lang="es-ES" sz="2800" dirty="0"/>
          </a:p>
        </p:txBody>
      </p:sp>
    </p:spTree>
    <p:extLst>
      <p:ext uri="{BB962C8B-B14F-4D97-AF65-F5344CB8AC3E}">
        <p14:creationId xmlns:p14="http://schemas.microsoft.com/office/powerpoint/2010/main" val="2851804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791121-4602-4376-9356-CC5A59F390CD}"/>
              </a:ext>
            </a:extLst>
          </p:cNvPr>
          <p:cNvSpPr>
            <a:spLocks noGrp="1"/>
          </p:cNvSpPr>
          <p:nvPr>
            <p:ph type="title"/>
          </p:nvPr>
        </p:nvSpPr>
        <p:spPr>
          <a:xfrm>
            <a:off x="913149" y="247458"/>
            <a:ext cx="10364451" cy="772959"/>
          </a:xfrm>
        </p:spPr>
        <p:txBody>
          <a:bodyPr>
            <a:normAutofit/>
          </a:bodyPr>
          <a:lstStyle/>
          <a:p>
            <a:r>
              <a:rPr lang="es-ES" b="1" dirty="0">
                <a:solidFill>
                  <a:srgbClr val="FF0000"/>
                </a:solidFill>
              </a:rPr>
              <a:t>CASO 2: Cuando el número de datos es par </a:t>
            </a:r>
          </a:p>
        </p:txBody>
      </p:sp>
      <p:sp>
        <p:nvSpPr>
          <p:cNvPr id="3" name="Marcador de contenido 2">
            <a:extLst>
              <a:ext uri="{FF2B5EF4-FFF2-40B4-BE49-F238E27FC236}">
                <a16:creationId xmlns:a16="http://schemas.microsoft.com/office/drawing/2014/main" id="{8A447F0E-FDAF-41A3-B982-1CAAF0FB468D}"/>
              </a:ext>
            </a:extLst>
          </p:cNvPr>
          <p:cNvSpPr>
            <a:spLocks noGrp="1"/>
          </p:cNvSpPr>
          <p:nvPr>
            <p:ph sz="quarter" idx="13"/>
          </p:nvPr>
        </p:nvSpPr>
        <p:spPr>
          <a:xfrm>
            <a:off x="913774" y="1139687"/>
            <a:ext cx="10363826" cy="5261113"/>
          </a:xfrm>
        </p:spPr>
        <p:txBody>
          <a:bodyPr>
            <a:normAutofit/>
          </a:bodyPr>
          <a:lstStyle/>
          <a:p>
            <a:pPr marL="0" indent="0">
              <a:buNone/>
            </a:pPr>
            <a:r>
              <a:rPr lang="es-ES" sz="2800" dirty="0"/>
              <a:t>Determinar la mediana de las siguientes notas de </a:t>
            </a:r>
            <a:r>
              <a:rPr lang="es-ES" sz="2800" dirty="0" err="1"/>
              <a:t>science</a:t>
            </a:r>
            <a:r>
              <a:rPr lang="es-ES" sz="2800" dirty="0"/>
              <a:t>:</a:t>
            </a:r>
          </a:p>
          <a:p>
            <a:pPr marL="0" indent="0" algn="ctr">
              <a:buNone/>
            </a:pPr>
            <a:r>
              <a:rPr lang="es-ES" sz="2800" dirty="0"/>
              <a:t>5, 2, 2, 5, 2, 4</a:t>
            </a:r>
          </a:p>
          <a:p>
            <a:r>
              <a:rPr lang="es-ES" sz="2800" dirty="0"/>
              <a:t>Se ordenan los datos de menor a mayor:</a:t>
            </a:r>
          </a:p>
          <a:p>
            <a:pPr marL="0" indent="0" algn="ctr">
              <a:buNone/>
            </a:pPr>
            <a:r>
              <a:rPr lang="es-ES" sz="2800" dirty="0"/>
              <a:t>2, 2, 2, 4, 5, 5</a:t>
            </a:r>
          </a:p>
          <a:p>
            <a:r>
              <a:rPr lang="es-ES" sz="2800" dirty="0"/>
              <a:t>Se calcula el promedio de los dos valores centrales:</a:t>
            </a:r>
          </a:p>
          <a:p>
            <a:pPr marL="0" indent="0" algn="ctr">
              <a:buNone/>
            </a:pPr>
            <a:r>
              <a:rPr lang="es-ES" sz="2800" dirty="0"/>
              <a:t>(2+4) ÷ 2 =3</a:t>
            </a:r>
          </a:p>
          <a:p>
            <a:pPr marL="0" indent="0">
              <a:buNone/>
            </a:pPr>
            <a:r>
              <a:rPr lang="es-ES" sz="2800" dirty="0"/>
              <a:t>Mediana= 3</a:t>
            </a:r>
          </a:p>
          <a:p>
            <a:pPr marL="0" indent="0">
              <a:buNone/>
            </a:pPr>
            <a:endParaRPr lang="es-ES" sz="2800" dirty="0"/>
          </a:p>
          <a:p>
            <a:pPr algn="ctr"/>
            <a:endParaRPr lang="es-ES" sz="2800" dirty="0"/>
          </a:p>
          <a:p>
            <a:pPr marL="0" indent="0">
              <a:buNone/>
            </a:pPr>
            <a:endParaRPr lang="es-ES" sz="2800" dirty="0"/>
          </a:p>
        </p:txBody>
      </p:sp>
    </p:spTree>
    <p:extLst>
      <p:ext uri="{BB962C8B-B14F-4D97-AF65-F5344CB8AC3E}">
        <p14:creationId xmlns:p14="http://schemas.microsoft.com/office/powerpoint/2010/main" val="1856780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6F1C43-2D3C-469D-8C02-E1657BD64BEC}"/>
              </a:ext>
            </a:extLst>
          </p:cNvPr>
          <p:cNvSpPr>
            <a:spLocks noGrp="1"/>
          </p:cNvSpPr>
          <p:nvPr>
            <p:ph type="title"/>
          </p:nvPr>
        </p:nvSpPr>
        <p:spPr>
          <a:xfrm>
            <a:off x="913775" y="618518"/>
            <a:ext cx="10364451" cy="812718"/>
          </a:xfrm>
        </p:spPr>
        <p:txBody>
          <a:bodyPr>
            <a:normAutofit/>
          </a:bodyPr>
          <a:lstStyle/>
          <a:p>
            <a:r>
              <a:rPr lang="es-ES" sz="4400" b="1" dirty="0">
                <a:solidFill>
                  <a:srgbClr val="FF0000"/>
                </a:solidFill>
              </a:rPr>
              <a:t>EJERCICIO 1</a:t>
            </a:r>
          </a:p>
        </p:txBody>
      </p:sp>
      <p:sp>
        <p:nvSpPr>
          <p:cNvPr id="3" name="Marcador de contenido 2">
            <a:extLst>
              <a:ext uri="{FF2B5EF4-FFF2-40B4-BE49-F238E27FC236}">
                <a16:creationId xmlns:a16="http://schemas.microsoft.com/office/drawing/2014/main" id="{869BEA40-AA7B-4EF1-B4EA-0BEB907EA1EF}"/>
              </a:ext>
            </a:extLst>
          </p:cNvPr>
          <p:cNvSpPr>
            <a:spLocks noGrp="1"/>
          </p:cNvSpPr>
          <p:nvPr>
            <p:ph sz="quarter" idx="13"/>
          </p:nvPr>
        </p:nvSpPr>
        <p:spPr>
          <a:xfrm>
            <a:off x="913774" y="1762540"/>
            <a:ext cx="10363826" cy="4028660"/>
          </a:xfrm>
        </p:spPr>
        <p:txBody>
          <a:bodyPr>
            <a:normAutofit/>
          </a:bodyPr>
          <a:lstStyle/>
          <a:p>
            <a:pPr marL="0" indent="0">
              <a:buNone/>
            </a:pPr>
            <a:r>
              <a:rPr lang="es-ES" sz="3200" dirty="0"/>
              <a:t>CALCULA LA MEDIANA DE LOS DATOS DE </a:t>
            </a:r>
            <a:r>
              <a:rPr lang="es-ES" sz="3200"/>
              <a:t>CADA CARTEL.</a:t>
            </a:r>
            <a:endParaRPr lang="es-ES" sz="3200" dirty="0"/>
          </a:p>
          <a:p>
            <a:pPr marL="0" indent="0">
              <a:buNone/>
            </a:pPr>
            <a:endParaRPr lang="es-ES" sz="3200" dirty="0"/>
          </a:p>
        </p:txBody>
      </p:sp>
      <p:sp>
        <p:nvSpPr>
          <p:cNvPr id="4" name="Onda 3">
            <a:extLst>
              <a:ext uri="{FF2B5EF4-FFF2-40B4-BE49-F238E27FC236}">
                <a16:creationId xmlns:a16="http://schemas.microsoft.com/office/drawing/2014/main" id="{9F0B6054-BC0D-4981-84C0-BD7E680BE63F}"/>
              </a:ext>
            </a:extLst>
          </p:cNvPr>
          <p:cNvSpPr/>
          <p:nvPr/>
        </p:nvSpPr>
        <p:spPr>
          <a:xfrm>
            <a:off x="1524000" y="2809460"/>
            <a:ext cx="3843130" cy="2981740"/>
          </a:xfrm>
          <a:prstGeom prst="wave">
            <a:avLst>
              <a:gd name="adj1" fmla="val 12500"/>
              <a:gd name="adj2" fmla="val -1123"/>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AAC06A15-0764-4E84-B928-FF1AA94C01A5}"/>
              </a:ext>
            </a:extLst>
          </p:cNvPr>
          <p:cNvSpPr txBox="1"/>
          <p:nvPr/>
        </p:nvSpPr>
        <p:spPr>
          <a:xfrm>
            <a:off x="1855304" y="3538330"/>
            <a:ext cx="3326296" cy="1200329"/>
          </a:xfrm>
          <a:prstGeom prst="rect">
            <a:avLst/>
          </a:prstGeom>
          <a:noFill/>
        </p:spPr>
        <p:txBody>
          <a:bodyPr wrap="square" rtlCol="0">
            <a:spAutoFit/>
          </a:bodyPr>
          <a:lstStyle/>
          <a:p>
            <a:pPr marL="457200" indent="-457200">
              <a:buAutoNum type="arabicPlain" startAt="21"/>
            </a:pPr>
            <a:r>
              <a:rPr lang="es-ES" sz="2400" dirty="0"/>
              <a:t>    23     24        23</a:t>
            </a:r>
          </a:p>
          <a:p>
            <a:pPr marL="457200" indent="-457200">
              <a:buAutoNum type="arabicPlain" startAt="23"/>
            </a:pPr>
            <a:r>
              <a:rPr lang="es-ES" sz="2400" dirty="0"/>
              <a:t>    21     20        24</a:t>
            </a:r>
          </a:p>
          <a:p>
            <a:r>
              <a:rPr lang="es-ES" sz="2400" dirty="0"/>
              <a:t>20     20     21        23</a:t>
            </a:r>
          </a:p>
        </p:txBody>
      </p:sp>
      <p:sp>
        <p:nvSpPr>
          <p:cNvPr id="6" name="Pergamino: vertical 5">
            <a:extLst>
              <a:ext uri="{FF2B5EF4-FFF2-40B4-BE49-F238E27FC236}">
                <a16:creationId xmlns:a16="http://schemas.microsoft.com/office/drawing/2014/main" id="{33D3E539-40C8-430C-8803-4644039743DF}"/>
              </a:ext>
            </a:extLst>
          </p:cNvPr>
          <p:cNvSpPr/>
          <p:nvPr/>
        </p:nvSpPr>
        <p:spPr>
          <a:xfrm>
            <a:off x="7500729" y="2809460"/>
            <a:ext cx="3776871" cy="2873888"/>
          </a:xfrm>
          <a:prstGeom prst="verticalScroll">
            <a:avLst/>
          </a:prstGeom>
          <a:noFill/>
          <a:ln w="28575"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CuadroTexto 6">
            <a:extLst>
              <a:ext uri="{FF2B5EF4-FFF2-40B4-BE49-F238E27FC236}">
                <a16:creationId xmlns:a16="http://schemas.microsoft.com/office/drawing/2014/main" id="{2C77A26D-13F2-43E1-A7CD-8289A4995A14}"/>
              </a:ext>
            </a:extLst>
          </p:cNvPr>
          <p:cNvSpPr txBox="1"/>
          <p:nvPr/>
        </p:nvSpPr>
        <p:spPr>
          <a:xfrm>
            <a:off x="7934177" y="3429000"/>
            <a:ext cx="2733823" cy="2954655"/>
          </a:xfrm>
          <a:prstGeom prst="rect">
            <a:avLst/>
          </a:prstGeom>
          <a:noFill/>
        </p:spPr>
        <p:txBody>
          <a:bodyPr wrap="square" rtlCol="0">
            <a:spAutoFit/>
          </a:bodyPr>
          <a:lstStyle/>
          <a:p>
            <a:pPr marL="342900" indent="-342900">
              <a:buAutoNum type="arabicPlain" startAt="111"/>
            </a:pPr>
            <a:r>
              <a:rPr lang="es-ES" sz="2800" dirty="0"/>
              <a:t>   120    124</a:t>
            </a:r>
          </a:p>
          <a:p>
            <a:endParaRPr lang="es-ES" sz="2800" dirty="0"/>
          </a:p>
          <a:p>
            <a:pPr marL="514350" indent="-514350">
              <a:buAutoNum type="arabicPlain" startAt="124"/>
            </a:pPr>
            <a:r>
              <a:rPr lang="es-ES" sz="2800" dirty="0"/>
              <a:t>   101    118</a:t>
            </a:r>
          </a:p>
          <a:p>
            <a:endParaRPr lang="es-ES" sz="2800" dirty="0"/>
          </a:p>
          <a:p>
            <a:r>
              <a:rPr lang="es-ES" sz="2800" dirty="0"/>
              <a:t>123   116    111</a:t>
            </a:r>
          </a:p>
          <a:p>
            <a:endParaRPr lang="es-ES" sz="2800" dirty="0"/>
          </a:p>
          <a:p>
            <a:endParaRPr lang="es-ES" dirty="0"/>
          </a:p>
        </p:txBody>
      </p:sp>
    </p:spTree>
    <p:extLst>
      <p:ext uri="{BB962C8B-B14F-4D97-AF65-F5344CB8AC3E}">
        <p14:creationId xmlns:p14="http://schemas.microsoft.com/office/powerpoint/2010/main" val="746116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2BCDA0-59E0-439C-BFE0-403C317229C7}"/>
              </a:ext>
            </a:extLst>
          </p:cNvPr>
          <p:cNvSpPr>
            <a:spLocks noGrp="1"/>
          </p:cNvSpPr>
          <p:nvPr>
            <p:ph type="title"/>
          </p:nvPr>
        </p:nvSpPr>
        <p:spPr>
          <a:xfrm>
            <a:off x="913775" y="618518"/>
            <a:ext cx="10364451" cy="852474"/>
          </a:xfrm>
        </p:spPr>
        <p:txBody>
          <a:bodyPr>
            <a:normAutofit/>
          </a:bodyPr>
          <a:lstStyle/>
          <a:p>
            <a:r>
              <a:rPr lang="es-ES" sz="4800" dirty="0">
                <a:solidFill>
                  <a:srgbClr val="FF0000"/>
                </a:solidFill>
              </a:rPr>
              <a:t>EJERCICIO 2</a:t>
            </a:r>
          </a:p>
        </p:txBody>
      </p:sp>
      <p:sp>
        <p:nvSpPr>
          <p:cNvPr id="3" name="Marcador de contenido 2">
            <a:extLst>
              <a:ext uri="{FF2B5EF4-FFF2-40B4-BE49-F238E27FC236}">
                <a16:creationId xmlns:a16="http://schemas.microsoft.com/office/drawing/2014/main" id="{5BC539B0-8362-45C7-BD96-AABEFC328939}"/>
              </a:ext>
            </a:extLst>
          </p:cNvPr>
          <p:cNvSpPr>
            <a:spLocks noGrp="1"/>
          </p:cNvSpPr>
          <p:nvPr>
            <p:ph sz="quarter" idx="13"/>
          </p:nvPr>
        </p:nvSpPr>
        <p:spPr>
          <a:xfrm>
            <a:off x="913774" y="1378226"/>
            <a:ext cx="10787896" cy="5247861"/>
          </a:xfrm>
        </p:spPr>
        <p:txBody>
          <a:bodyPr>
            <a:noAutofit/>
          </a:bodyPr>
          <a:lstStyle/>
          <a:p>
            <a:pPr marL="0" lvl="0" indent="0">
              <a:buNone/>
            </a:pPr>
            <a:r>
              <a:rPr lang="es-CO" sz="3200" dirty="0"/>
              <a:t>Observa las notas obtenidas por los estudiantes de 5ºj en su evaluación de matemáticas.</a:t>
            </a:r>
            <a:endParaRPr lang="es-ES" sz="3200" dirty="0"/>
          </a:p>
          <a:p>
            <a:pPr marL="0" indent="0" algn="ctr">
              <a:buNone/>
            </a:pPr>
            <a:r>
              <a:rPr lang="es-CO" sz="3200" dirty="0"/>
              <a:t>2, 2, 3, 3, 3, 4, 3, 4, 3, 4, 4, 5, 3, 5, 5, 3, 5, 3, 4, 3, 3</a:t>
            </a:r>
          </a:p>
          <a:p>
            <a:pPr marL="0" indent="0" algn="ctr">
              <a:buNone/>
            </a:pPr>
            <a:endParaRPr lang="es-ES" sz="3200" dirty="0"/>
          </a:p>
          <a:p>
            <a:pPr marL="0" indent="0">
              <a:buNone/>
            </a:pPr>
            <a:r>
              <a:rPr lang="es-CO" sz="3200" dirty="0"/>
              <a:t>La profesora dice que para pasar el examen se debe tener una nota superior a la mediana, ¿Cuántos estudiantes pasaron el examen? </a:t>
            </a:r>
            <a:endParaRPr lang="es-ES" sz="3200" dirty="0"/>
          </a:p>
        </p:txBody>
      </p:sp>
    </p:spTree>
    <p:extLst>
      <p:ext uri="{BB962C8B-B14F-4D97-AF65-F5344CB8AC3E}">
        <p14:creationId xmlns:p14="http://schemas.microsoft.com/office/powerpoint/2010/main" val="1238691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0A8D22-3D4F-44BE-9684-337277456F74}"/>
              </a:ext>
            </a:extLst>
          </p:cNvPr>
          <p:cNvSpPr>
            <a:spLocks noGrp="1"/>
          </p:cNvSpPr>
          <p:nvPr>
            <p:ph type="title"/>
          </p:nvPr>
        </p:nvSpPr>
        <p:spPr>
          <a:xfrm>
            <a:off x="913775" y="618518"/>
            <a:ext cx="10364451" cy="706700"/>
          </a:xfrm>
        </p:spPr>
        <p:txBody>
          <a:bodyPr/>
          <a:lstStyle/>
          <a:p>
            <a:r>
              <a:rPr lang="es-ES" dirty="0">
                <a:solidFill>
                  <a:srgbClr val="FF0000"/>
                </a:solidFill>
              </a:rPr>
              <a:t>EJERCICIO 3</a:t>
            </a:r>
          </a:p>
        </p:txBody>
      </p:sp>
      <p:sp>
        <p:nvSpPr>
          <p:cNvPr id="3" name="Marcador de contenido 2">
            <a:extLst>
              <a:ext uri="{FF2B5EF4-FFF2-40B4-BE49-F238E27FC236}">
                <a16:creationId xmlns:a16="http://schemas.microsoft.com/office/drawing/2014/main" id="{64878DD0-DCB2-495D-8BB4-85C631844BFF}"/>
              </a:ext>
            </a:extLst>
          </p:cNvPr>
          <p:cNvSpPr>
            <a:spLocks noGrp="1"/>
          </p:cNvSpPr>
          <p:nvPr>
            <p:ph sz="quarter" idx="13"/>
          </p:nvPr>
        </p:nvSpPr>
        <p:spPr>
          <a:xfrm>
            <a:off x="913774" y="1643270"/>
            <a:ext cx="10363826" cy="1444487"/>
          </a:xfrm>
        </p:spPr>
        <p:txBody>
          <a:bodyPr/>
          <a:lstStyle/>
          <a:p>
            <a:pPr marL="0" indent="0">
              <a:buNone/>
            </a:pPr>
            <a:r>
              <a:rPr lang="es-ES" sz="2800" dirty="0"/>
              <a:t>Las faltas de asistencia de 25 alumnos de 5l:</a:t>
            </a:r>
          </a:p>
          <a:p>
            <a:pPr marL="0" indent="0">
              <a:buNone/>
            </a:pPr>
            <a:r>
              <a:rPr lang="es-ES" sz="2800" dirty="0"/>
              <a:t>0, 1, 1, 1, 3, 2, 2, 7, 1, 2, 1, 0, 0, 0, 1, 2, 1, 2, 1, 2, 0, 0, 4, 6, 7</a:t>
            </a:r>
          </a:p>
          <a:p>
            <a:pPr marL="0" indent="0">
              <a:buNone/>
            </a:pPr>
            <a:endParaRPr lang="es-ES" dirty="0"/>
          </a:p>
        </p:txBody>
      </p:sp>
      <p:sp>
        <p:nvSpPr>
          <p:cNvPr id="4" name="Título 1">
            <a:extLst>
              <a:ext uri="{FF2B5EF4-FFF2-40B4-BE49-F238E27FC236}">
                <a16:creationId xmlns:a16="http://schemas.microsoft.com/office/drawing/2014/main" id="{B555D336-2966-4B66-9536-48A10457838A}"/>
              </a:ext>
            </a:extLst>
          </p:cNvPr>
          <p:cNvSpPr txBox="1">
            <a:spLocks/>
          </p:cNvSpPr>
          <p:nvPr/>
        </p:nvSpPr>
        <p:spPr>
          <a:xfrm>
            <a:off x="734871" y="3147392"/>
            <a:ext cx="10364451" cy="7067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s-ES" dirty="0">
                <a:solidFill>
                  <a:srgbClr val="FF0000"/>
                </a:solidFill>
              </a:rPr>
              <a:t>EJERCICIO 4</a:t>
            </a:r>
          </a:p>
        </p:txBody>
      </p:sp>
      <p:sp>
        <p:nvSpPr>
          <p:cNvPr id="5" name="Marcador de contenido 2">
            <a:extLst>
              <a:ext uri="{FF2B5EF4-FFF2-40B4-BE49-F238E27FC236}">
                <a16:creationId xmlns:a16="http://schemas.microsoft.com/office/drawing/2014/main" id="{B0D8A74C-61FC-461D-825D-6FFD88B40687}"/>
              </a:ext>
            </a:extLst>
          </p:cNvPr>
          <p:cNvSpPr txBox="1">
            <a:spLocks/>
          </p:cNvSpPr>
          <p:nvPr/>
        </p:nvSpPr>
        <p:spPr>
          <a:xfrm>
            <a:off x="1013165" y="4022035"/>
            <a:ext cx="10363826" cy="1901687"/>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es-ES" sz="2800" dirty="0"/>
              <a:t>El número de horas que Carmen ha visto la tele durante cada día de la semana pasada</a:t>
            </a:r>
            <a:br>
              <a:rPr lang="es-ES" sz="2800" dirty="0"/>
            </a:br>
            <a:r>
              <a:rPr lang="es-ES" sz="2800" dirty="0"/>
              <a:t>3, 2, 3, 3, 2, 6, 3</a:t>
            </a:r>
          </a:p>
        </p:txBody>
      </p:sp>
    </p:spTree>
    <p:extLst>
      <p:ext uri="{BB962C8B-B14F-4D97-AF65-F5344CB8AC3E}">
        <p14:creationId xmlns:p14="http://schemas.microsoft.com/office/powerpoint/2010/main" val="2998160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84C4DC-B360-0044-B7C1-A1F74C3AF5D2}"/>
              </a:ext>
            </a:extLst>
          </p:cNvPr>
          <p:cNvSpPr>
            <a:spLocks noGrp="1"/>
          </p:cNvSpPr>
          <p:nvPr>
            <p:ph type="title"/>
          </p:nvPr>
        </p:nvSpPr>
        <p:spPr>
          <a:xfrm>
            <a:off x="913774" y="392016"/>
            <a:ext cx="10364451" cy="448284"/>
          </a:xfrm>
        </p:spPr>
        <p:txBody>
          <a:bodyPr>
            <a:normAutofit fontScale="90000"/>
          </a:bodyPr>
          <a:lstStyle/>
          <a:p>
            <a:r>
              <a:rPr lang="es-ES" dirty="0"/>
              <a:t>MATEMÁTICA FINANCIERA</a:t>
            </a:r>
            <a:endParaRPr lang="es-CO" dirty="0"/>
          </a:p>
        </p:txBody>
      </p:sp>
      <p:sp>
        <p:nvSpPr>
          <p:cNvPr id="3" name="Marcador de contenido 2">
            <a:extLst>
              <a:ext uri="{FF2B5EF4-FFF2-40B4-BE49-F238E27FC236}">
                <a16:creationId xmlns:a16="http://schemas.microsoft.com/office/drawing/2014/main" id="{587F46B8-30A3-A9F2-B9D0-5C48B9D82035}"/>
              </a:ext>
            </a:extLst>
          </p:cNvPr>
          <p:cNvSpPr>
            <a:spLocks noGrp="1"/>
          </p:cNvSpPr>
          <p:nvPr>
            <p:ph sz="quarter" idx="13"/>
          </p:nvPr>
        </p:nvSpPr>
        <p:spPr>
          <a:xfrm>
            <a:off x="989275" y="1157682"/>
            <a:ext cx="10363826" cy="5308302"/>
          </a:xfrm>
        </p:spPr>
        <p:txBody>
          <a:bodyPr vert="horz" lIns="91440" tIns="45720" rIns="91440" bIns="45720" rtlCol="0" anchor="t">
            <a:normAutofit/>
          </a:bodyPr>
          <a:lstStyle/>
          <a:p>
            <a:pPr marL="0" indent="0">
              <a:buNone/>
            </a:pPr>
            <a:r>
              <a:rPr lang="es-ES" dirty="0"/>
              <a:t>La siguiente tabla muestra los gastos que tiene juan en la compra semanal de sus onces:</a:t>
            </a:r>
          </a:p>
          <a:p>
            <a:pPr marL="0" indent="0">
              <a:buNone/>
            </a:pPr>
            <a:endParaRPr lang="es-ES" dirty="0"/>
          </a:p>
          <a:p>
            <a:pPr marL="0" indent="0">
              <a:buNone/>
            </a:pPr>
            <a:endParaRPr lang="es-ES" dirty="0"/>
          </a:p>
          <a:p>
            <a:pPr marL="0" indent="0">
              <a:buNone/>
            </a:pPr>
            <a:endParaRPr lang="es-ES" dirty="0"/>
          </a:p>
          <a:p>
            <a:pPr marL="0" indent="0">
              <a:buNone/>
            </a:pPr>
            <a:endParaRPr lang="es-ES" dirty="0"/>
          </a:p>
          <a:p>
            <a:pPr marL="0" indent="0">
              <a:buNone/>
            </a:pPr>
            <a:endParaRPr lang="es-ES" dirty="0"/>
          </a:p>
          <a:p>
            <a:pPr marL="0" indent="0">
              <a:buNone/>
            </a:pPr>
            <a:endParaRPr lang="es-ES" dirty="0"/>
          </a:p>
          <a:p>
            <a:pPr marL="0" indent="0">
              <a:buNone/>
            </a:pPr>
            <a:r>
              <a:rPr lang="es-ES" dirty="0"/>
              <a:t>¿Cuál es el promedio de los gastos semanales de  las onces de juan?</a:t>
            </a:r>
          </a:p>
          <a:p>
            <a:pPr marL="0" indent="0">
              <a:buNone/>
            </a:pPr>
            <a:r>
              <a:rPr lang="es-ES" dirty="0"/>
              <a:t>¿qué días gasta igual? ¿Esa sería la moda DEL CONJUNTO DE DATOS? </a:t>
            </a:r>
          </a:p>
          <a:p>
            <a:pPr marL="0" indent="0">
              <a:buNone/>
            </a:pPr>
            <a:endParaRPr lang="es-ES" dirty="0"/>
          </a:p>
          <a:p>
            <a:pPr marL="0" indent="0">
              <a:buNone/>
            </a:pPr>
            <a:endParaRPr lang="es-CO" dirty="0"/>
          </a:p>
        </p:txBody>
      </p:sp>
      <p:graphicFrame>
        <p:nvGraphicFramePr>
          <p:cNvPr id="4" name="Tabla 4">
            <a:extLst>
              <a:ext uri="{FF2B5EF4-FFF2-40B4-BE49-F238E27FC236}">
                <a16:creationId xmlns:a16="http://schemas.microsoft.com/office/drawing/2014/main" id="{3F0E32C8-14B5-256E-4A10-ABCBCCA0E04E}"/>
              </a:ext>
            </a:extLst>
          </p:cNvPr>
          <p:cNvGraphicFramePr>
            <a:graphicFrameLocks noGrp="1"/>
          </p:cNvGraphicFramePr>
          <p:nvPr>
            <p:extLst>
              <p:ext uri="{D42A27DB-BD31-4B8C-83A1-F6EECF244321}">
                <p14:modId xmlns:p14="http://schemas.microsoft.com/office/powerpoint/2010/main" val="929454934"/>
              </p:ext>
            </p:extLst>
          </p:nvPr>
        </p:nvGraphicFramePr>
        <p:xfrm>
          <a:off x="3178494" y="2181860"/>
          <a:ext cx="2917505" cy="2494280"/>
        </p:xfrm>
        <a:graphic>
          <a:graphicData uri="http://schemas.openxmlformats.org/drawingml/2006/table">
            <a:tbl>
              <a:tblPr firstRow="1" bandRow="1">
                <a:tableStyleId>{5C22544A-7EE6-4342-B048-85BDC9FD1C3A}</a:tableStyleId>
              </a:tblPr>
              <a:tblGrid>
                <a:gridCol w="1357152">
                  <a:extLst>
                    <a:ext uri="{9D8B030D-6E8A-4147-A177-3AD203B41FA5}">
                      <a16:colId xmlns:a16="http://schemas.microsoft.com/office/drawing/2014/main" val="3569134945"/>
                    </a:ext>
                  </a:extLst>
                </a:gridCol>
                <a:gridCol w="1560353">
                  <a:extLst>
                    <a:ext uri="{9D8B030D-6E8A-4147-A177-3AD203B41FA5}">
                      <a16:colId xmlns:a16="http://schemas.microsoft.com/office/drawing/2014/main" val="3577879758"/>
                    </a:ext>
                  </a:extLst>
                </a:gridCol>
              </a:tblGrid>
              <a:tr h="370840">
                <a:tc>
                  <a:txBody>
                    <a:bodyPr/>
                    <a:lstStyle/>
                    <a:p>
                      <a:r>
                        <a:rPr lang="es-ES" dirty="0"/>
                        <a:t>DÍA DE LA SEMANA</a:t>
                      </a:r>
                    </a:p>
                  </a:txBody>
                  <a:tcPr/>
                </a:tc>
                <a:tc>
                  <a:txBody>
                    <a:bodyPr/>
                    <a:lstStyle/>
                    <a:p>
                      <a:r>
                        <a:rPr lang="es-ES" dirty="0"/>
                        <a:t>DINERO</a:t>
                      </a:r>
                      <a:endParaRPr lang="es-CO" dirty="0"/>
                    </a:p>
                  </a:txBody>
                  <a:tcPr/>
                </a:tc>
                <a:extLst>
                  <a:ext uri="{0D108BD9-81ED-4DB2-BD59-A6C34878D82A}">
                    <a16:rowId xmlns:a16="http://schemas.microsoft.com/office/drawing/2014/main" val="3930085272"/>
                  </a:ext>
                </a:extLst>
              </a:tr>
              <a:tr h="370840">
                <a:tc>
                  <a:txBody>
                    <a:bodyPr/>
                    <a:lstStyle/>
                    <a:p>
                      <a:r>
                        <a:rPr lang="es-ES" dirty="0"/>
                        <a:t>LUNES</a:t>
                      </a:r>
                      <a:endParaRPr lang="es-CO" dirty="0"/>
                    </a:p>
                  </a:txBody>
                  <a:tcPr/>
                </a:tc>
                <a:tc>
                  <a:txBody>
                    <a:bodyPr/>
                    <a:lstStyle/>
                    <a:p>
                      <a:r>
                        <a:rPr lang="es-ES" dirty="0"/>
                        <a:t>$ 6500</a:t>
                      </a:r>
                      <a:endParaRPr lang="es-CO" dirty="0"/>
                    </a:p>
                  </a:txBody>
                  <a:tcPr/>
                </a:tc>
                <a:extLst>
                  <a:ext uri="{0D108BD9-81ED-4DB2-BD59-A6C34878D82A}">
                    <a16:rowId xmlns:a16="http://schemas.microsoft.com/office/drawing/2014/main" val="1369254077"/>
                  </a:ext>
                </a:extLst>
              </a:tr>
              <a:tr h="370840">
                <a:tc>
                  <a:txBody>
                    <a:bodyPr/>
                    <a:lstStyle/>
                    <a:p>
                      <a:r>
                        <a:rPr lang="es-ES" dirty="0"/>
                        <a:t>MARTES</a:t>
                      </a:r>
                      <a:endParaRPr lang="es-CO" dirty="0"/>
                    </a:p>
                  </a:txBody>
                  <a:tcPr/>
                </a:tc>
                <a:tc>
                  <a:txBody>
                    <a:bodyPr/>
                    <a:lstStyle/>
                    <a:p>
                      <a:r>
                        <a:rPr lang="es-ES" dirty="0"/>
                        <a:t>$ 5 500</a:t>
                      </a:r>
                      <a:endParaRPr lang="es-CO" dirty="0"/>
                    </a:p>
                  </a:txBody>
                  <a:tcPr/>
                </a:tc>
                <a:extLst>
                  <a:ext uri="{0D108BD9-81ED-4DB2-BD59-A6C34878D82A}">
                    <a16:rowId xmlns:a16="http://schemas.microsoft.com/office/drawing/2014/main" val="4119536705"/>
                  </a:ext>
                </a:extLst>
              </a:tr>
              <a:tr h="370840">
                <a:tc>
                  <a:txBody>
                    <a:bodyPr/>
                    <a:lstStyle/>
                    <a:p>
                      <a:r>
                        <a:rPr lang="es-ES" dirty="0"/>
                        <a:t>MIÉRCOLES</a:t>
                      </a:r>
                      <a:endParaRPr lang="es-CO" dirty="0"/>
                    </a:p>
                  </a:txBody>
                  <a:tcPr/>
                </a:tc>
                <a:tc>
                  <a:txBody>
                    <a:bodyPr/>
                    <a:lstStyle/>
                    <a:p>
                      <a:r>
                        <a:rPr lang="es-ES" dirty="0"/>
                        <a:t>$ 7 000</a:t>
                      </a:r>
                      <a:endParaRPr lang="es-CO" dirty="0"/>
                    </a:p>
                  </a:txBody>
                  <a:tcPr/>
                </a:tc>
                <a:extLst>
                  <a:ext uri="{0D108BD9-81ED-4DB2-BD59-A6C34878D82A}">
                    <a16:rowId xmlns:a16="http://schemas.microsoft.com/office/drawing/2014/main" val="1095912668"/>
                  </a:ext>
                </a:extLst>
              </a:tr>
              <a:tr h="370840">
                <a:tc>
                  <a:txBody>
                    <a:bodyPr/>
                    <a:lstStyle/>
                    <a:p>
                      <a:r>
                        <a:rPr lang="es-ES" dirty="0"/>
                        <a:t>JUEVES</a:t>
                      </a:r>
                      <a:endParaRPr lang="es-CO" dirty="0"/>
                    </a:p>
                  </a:txBody>
                  <a:tcPr/>
                </a:tc>
                <a:tc>
                  <a:txBody>
                    <a:bodyPr/>
                    <a:lstStyle/>
                    <a:p>
                      <a:r>
                        <a:rPr lang="es-ES" dirty="0"/>
                        <a:t>$ 6 500</a:t>
                      </a:r>
                      <a:endParaRPr lang="es-CO" dirty="0"/>
                    </a:p>
                  </a:txBody>
                  <a:tcPr/>
                </a:tc>
                <a:extLst>
                  <a:ext uri="{0D108BD9-81ED-4DB2-BD59-A6C34878D82A}">
                    <a16:rowId xmlns:a16="http://schemas.microsoft.com/office/drawing/2014/main" val="657138091"/>
                  </a:ext>
                </a:extLst>
              </a:tr>
              <a:tr h="370840">
                <a:tc>
                  <a:txBody>
                    <a:bodyPr/>
                    <a:lstStyle/>
                    <a:p>
                      <a:r>
                        <a:rPr lang="es-ES" dirty="0"/>
                        <a:t>VIERNES</a:t>
                      </a:r>
                      <a:endParaRPr lang="es-CO" dirty="0"/>
                    </a:p>
                  </a:txBody>
                  <a:tcPr/>
                </a:tc>
                <a:tc>
                  <a:txBody>
                    <a:bodyPr/>
                    <a:lstStyle/>
                    <a:p>
                      <a:r>
                        <a:rPr lang="es-ES" dirty="0"/>
                        <a:t>$ 8 500</a:t>
                      </a:r>
                      <a:endParaRPr lang="es-CO" dirty="0"/>
                    </a:p>
                  </a:txBody>
                  <a:tcPr/>
                </a:tc>
                <a:extLst>
                  <a:ext uri="{0D108BD9-81ED-4DB2-BD59-A6C34878D82A}">
                    <a16:rowId xmlns:a16="http://schemas.microsoft.com/office/drawing/2014/main" val="2267348566"/>
                  </a:ext>
                </a:extLst>
              </a:tr>
            </a:tbl>
          </a:graphicData>
        </a:graphic>
      </p:graphicFrame>
    </p:spTree>
    <p:extLst>
      <p:ext uri="{BB962C8B-B14F-4D97-AF65-F5344CB8AC3E}">
        <p14:creationId xmlns:p14="http://schemas.microsoft.com/office/powerpoint/2010/main" val="501822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87F46B8-30A3-A9F2-B9D0-5C48B9D82035}"/>
              </a:ext>
            </a:extLst>
          </p:cNvPr>
          <p:cNvSpPr>
            <a:spLocks noGrp="1"/>
          </p:cNvSpPr>
          <p:nvPr>
            <p:ph sz="quarter" idx="13"/>
          </p:nvPr>
        </p:nvSpPr>
        <p:spPr>
          <a:xfrm>
            <a:off x="1007204" y="628764"/>
            <a:ext cx="10363826" cy="5882043"/>
          </a:xfrm>
        </p:spPr>
        <p:txBody>
          <a:bodyPr vert="horz" lIns="91440" tIns="45720" rIns="91440" bIns="45720" rtlCol="0" anchor="t">
            <a:normAutofit lnSpcReduction="10000"/>
          </a:bodyPr>
          <a:lstStyle/>
          <a:p>
            <a:pPr marL="0" indent="0">
              <a:buNone/>
            </a:pPr>
            <a:r>
              <a:rPr lang="es-ES" dirty="0"/>
              <a:t>EL SIGUIENTE DIAGRAMA DE BARRAS MUESTRA LA EVOLUCIÓN DE INGRESOS Y GASTOS DE UNA EMPRESA:</a:t>
            </a:r>
          </a:p>
          <a:p>
            <a:pPr marL="0" indent="0">
              <a:buNone/>
            </a:pPr>
            <a:endParaRPr lang="es-ES" dirty="0"/>
          </a:p>
          <a:p>
            <a:pPr marL="0" indent="0">
              <a:buNone/>
            </a:pPr>
            <a:endParaRPr lang="es-ES" dirty="0"/>
          </a:p>
          <a:p>
            <a:pPr marL="0" indent="0">
              <a:buNone/>
            </a:pPr>
            <a:endParaRPr lang="es-ES" dirty="0"/>
          </a:p>
          <a:p>
            <a:pPr marL="0" indent="0">
              <a:buNone/>
            </a:pPr>
            <a:endParaRPr lang="es-ES" dirty="0"/>
          </a:p>
          <a:p>
            <a:pPr marL="0" indent="0">
              <a:buNone/>
            </a:pPr>
            <a:endParaRPr lang="es-ES" dirty="0"/>
          </a:p>
          <a:p>
            <a:pPr marL="0" indent="0">
              <a:buNone/>
            </a:pPr>
            <a:endParaRPr lang="es-ES" dirty="0"/>
          </a:p>
          <a:p>
            <a:pPr marL="0" indent="0">
              <a:buNone/>
            </a:pPr>
            <a:r>
              <a:rPr lang="es-ES" dirty="0"/>
              <a:t>¿Cuál es el promedio de los gastos DE LA EMPRESA EN LOS TRES ÚLTIMOS AÑOS?</a:t>
            </a:r>
          </a:p>
          <a:p>
            <a:pPr marL="0" indent="0">
              <a:buNone/>
            </a:pPr>
            <a:r>
              <a:rPr lang="es-ES" dirty="0"/>
              <a:t>¿</a:t>
            </a:r>
            <a:r>
              <a:rPr lang="es-ES" dirty="0">
                <a:ea typeface="+mn-lt"/>
                <a:cs typeface="+mn-lt"/>
              </a:rPr>
              <a:t>Cuál es el promedio de los INGRESOS DE LA EMPRESA EN LOS TRES ÚLTIMOS AÑOS</a:t>
            </a:r>
          </a:p>
          <a:p>
            <a:pPr marL="0" indent="0">
              <a:buNone/>
            </a:pPr>
            <a:r>
              <a:rPr lang="es-ES" dirty="0"/>
              <a:t>¿CUÁL ES LA DIFERENCIA ENTRE EL DINERO QUE REPRESENTA LOS INGRESOS Y EL DINERO QUE REPRESENTA LOS GASTOS?</a:t>
            </a:r>
          </a:p>
          <a:p>
            <a:pPr marL="0" indent="0">
              <a:buNone/>
            </a:pPr>
            <a:r>
              <a:rPr lang="es-ES"/>
              <a:t>¿QUÉ REPRESENTA LA BARRA DE SALDO?</a:t>
            </a:r>
            <a:endParaRPr lang="es-ES" dirty="0"/>
          </a:p>
          <a:p>
            <a:pPr marL="0" indent="0">
              <a:buNone/>
            </a:pPr>
            <a:endParaRPr lang="es-ES" dirty="0"/>
          </a:p>
          <a:p>
            <a:pPr marL="0" indent="0">
              <a:buNone/>
            </a:pPr>
            <a:endParaRPr lang="es-ES" dirty="0"/>
          </a:p>
          <a:p>
            <a:pPr marL="0" indent="0">
              <a:buNone/>
            </a:pPr>
            <a:endParaRPr lang="es-ES" dirty="0"/>
          </a:p>
          <a:p>
            <a:pPr marL="0" indent="0">
              <a:buNone/>
            </a:pPr>
            <a:endParaRPr lang="es-CO" dirty="0"/>
          </a:p>
        </p:txBody>
      </p:sp>
      <p:pic>
        <p:nvPicPr>
          <p:cNvPr id="5" name="Imagen 5" descr="Gráfico, Gráfico de barras&#10;&#10;Descripción generada automáticamente">
            <a:extLst>
              <a:ext uri="{FF2B5EF4-FFF2-40B4-BE49-F238E27FC236}">
                <a16:creationId xmlns:a16="http://schemas.microsoft.com/office/drawing/2014/main" id="{39C5DDBE-3F19-B147-1E37-22DCCDFF0AF2}"/>
              </a:ext>
            </a:extLst>
          </p:cNvPr>
          <p:cNvPicPr>
            <a:picLocks noChangeAspect="1"/>
          </p:cNvPicPr>
          <p:nvPr/>
        </p:nvPicPr>
        <p:blipFill>
          <a:blip r:embed="rId2"/>
          <a:stretch>
            <a:fillRect/>
          </a:stretch>
        </p:blipFill>
        <p:spPr>
          <a:xfrm>
            <a:off x="2823883" y="1100579"/>
            <a:ext cx="5414682" cy="2738394"/>
          </a:xfrm>
          <a:prstGeom prst="rect">
            <a:avLst/>
          </a:prstGeom>
        </p:spPr>
      </p:pic>
    </p:spTree>
    <p:extLst>
      <p:ext uri="{BB962C8B-B14F-4D97-AF65-F5344CB8AC3E}">
        <p14:creationId xmlns:p14="http://schemas.microsoft.com/office/powerpoint/2010/main" val="635026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294E1C-D1AB-4DE6-B2D7-2C0D59D550E8}"/>
              </a:ext>
            </a:extLst>
          </p:cNvPr>
          <p:cNvSpPr>
            <a:spLocks noGrp="1"/>
          </p:cNvSpPr>
          <p:nvPr>
            <p:ph type="title"/>
          </p:nvPr>
        </p:nvSpPr>
        <p:spPr>
          <a:xfrm>
            <a:off x="913149" y="379978"/>
            <a:ext cx="10364451" cy="905483"/>
          </a:xfrm>
        </p:spPr>
        <p:txBody>
          <a:bodyPr>
            <a:normAutofit/>
          </a:bodyPr>
          <a:lstStyle/>
          <a:p>
            <a:r>
              <a:rPr lang="es-CO" sz="5000" b="1" dirty="0">
                <a:solidFill>
                  <a:srgbClr val="FF0000"/>
                </a:solidFill>
              </a:rPr>
              <a:t>MODA</a:t>
            </a:r>
          </a:p>
        </p:txBody>
      </p:sp>
      <p:sp>
        <p:nvSpPr>
          <p:cNvPr id="3" name="Marcador de contenido 2">
            <a:extLst>
              <a:ext uri="{FF2B5EF4-FFF2-40B4-BE49-F238E27FC236}">
                <a16:creationId xmlns:a16="http://schemas.microsoft.com/office/drawing/2014/main" id="{7BE22F20-7DEE-4279-A42A-521BE14871DE}"/>
              </a:ext>
            </a:extLst>
          </p:cNvPr>
          <p:cNvSpPr>
            <a:spLocks noGrp="1"/>
          </p:cNvSpPr>
          <p:nvPr>
            <p:ph sz="quarter" idx="13"/>
          </p:nvPr>
        </p:nvSpPr>
        <p:spPr>
          <a:xfrm>
            <a:off x="913774" y="1470992"/>
            <a:ext cx="10363826" cy="4320208"/>
          </a:xfrm>
        </p:spPr>
        <p:txBody>
          <a:bodyPr>
            <a:normAutofit/>
          </a:bodyPr>
          <a:lstStyle/>
          <a:p>
            <a:pPr marL="0" indent="0" algn="just">
              <a:buNone/>
            </a:pPr>
            <a:r>
              <a:rPr lang="es-ES" sz="3000" dirty="0"/>
              <a:t>La moda de un conjunto de datos es </a:t>
            </a:r>
            <a:r>
              <a:rPr lang="es-ES" sz="3000" b="1" dirty="0"/>
              <a:t>el dato que más veces se repite</a:t>
            </a:r>
            <a:r>
              <a:rPr lang="es-ES" sz="3000" dirty="0"/>
              <a:t>, es decir, aquel que tiene mayor frecuencia absoluta. Si existen dos valores de la variable que tengan la mayor frecuencia absoluta, entonces hay dos modas. Si no se repite ningún valor, no existe moda.</a:t>
            </a:r>
          </a:p>
          <a:p>
            <a:pPr marL="0" indent="0">
              <a:buNone/>
            </a:pPr>
            <a:r>
              <a:rPr lang="es-ES" sz="3000" dirty="0"/>
              <a:t>Veamos los siguientes ejemplos:</a:t>
            </a:r>
            <a:endParaRPr lang="es-CO" sz="3000" dirty="0"/>
          </a:p>
        </p:txBody>
      </p:sp>
    </p:spTree>
    <p:extLst>
      <p:ext uri="{BB962C8B-B14F-4D97-AF65-F5344CB8AC3E}">
        <p14:creationId xmlns:p14="http://schemas.microsoft.com/office/powerpoint/2010/main" val="3224894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24795B-1401-4188-9EBC-E1F295FF96E1}"/>
              </a:ext>
            </a:extLst>
          </p:cNvPr>
          <p:cNvSpPr>
            <a:spLocks noGrp="1"/>
          </p:cNvSpPr>
          <p:nvPr>
            <p:ph type="title"/>
          </p:nvPr>
        </p:nvSpPr>
        <p:spPr>
          <a:xfrm>
            <a:off x="913775" y="618517"/>
            <a:ext cx="10364451" cy="3741447"/>
          </a:xfrm>
        </p:spPr>
        <p:txBody>
          <a:bodyPr/>
          <a:lstStyle/>
          <a:p>
            <a:r>
              <a:rPr lang="es-ES" dirty="0"/>
              <a:t>INGRESA A </a:t>
            </a:r>
            <a:r>
              <a:rPr lang="es-ES" dirty="0">
                <a:hlinkClick r:id="rId2"/>
              </a:rPr>
              <a:t>https://www.thatquiz.org/es-p-z0/matematicas/medias/</a:t>
            </a:r>
            <a:br>
              <a:rPr lang="es-ES" dirty="0"/>
            </a:br>
            <a:br>
              <a:rPr lang="es-ES" dirty="0"/>
            </a:br>
            <a:r>
              <a:rPr lang="es-ES" dirty="0"/>
              <a:t>Realiza los cinco primeros niveles de promedio, mediana y moda</a:t>
            </a:r>
          </a:p>
        </p:txBody>
      </p:sp>
    </p:spTree>
    <p:extLst>
      <p:ext uri="{BB962C8B-B14F-4D97-AF65-F5344CB8AC3E}">
        <p14:creationId xmlns:p14="http://schemas.microsoft.com/office/powerpoint/2010/main" val="2915491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E4885B-0692-46FE-B16B-BC4C9670986F}"/>
              </a:ext>
            </a:extLst>
          </p:cNvPr>
          <p:cNvSpPr>
            <a:spLocks noGrp="1"/>
          </p:cNvSpPr>
          <p:nvPr>
            <p:ph type="title"/>
          </p:nvPr>
        </p:nvSpPr>
        <p:spPr>
          <a:xfrm>
            <a:off x="913774" y="354625"/>
            <a:ext cx="10364451" cy="852474"/>
          </a:xfrm>
        </p:spPr>
        <p:txBody>
          <a:bodyPr>
            <a:normAutofit/>
          </a:bodyPr>
          <a:lstStyle/>
          <a:p>
            <a:r>
              <a:rPr lang="es-CO" sz="5000" b="1" dirty="0">
                <a:solidFill>
                  <a:srgbClr val="FF0000"/>
                </a:solidFill>
              </a:rPr>
              <a:t>Ejemplo 1</a:t>
            </a:r>
          </a:p>
        </p:txBody>
      </p:sp>
      <p:sp>
        <p:nvSpPr>
          <p:cNvPr id="3" name="Marcador de contenido 2">
            <a:extLst>
              <a:ext uri="{FF2B5EF4-FFF2-40B4-BE49-F238E27FC236}">
                <a16:creationId xmlns:a16="http://schemas.microsoft.com/office/drawing/2014/main" id="{982619EE-AED8-4097-B4B3-4C1FF3ACCE5B}"/>
              </a:ext>
            </a:extLst>
          </p:cNvPr>
          <p:cNvSpPr>
            <a:spLocks noGrp="1"/>
          </p:cNvSpPr>
          <p:nvPr>
            <p:ph sz="quarter" idx="13"/>
          </p:nvPr>
        </p:nvSpPr>
        <p:spPr>
          <a:xfrm>
            <a:off x="8117058" y="1913206"/>
            <a:ext cx="2968284" cy="3757246"/>
          </a:xfrm>
        </p:spPr>
        <p:txBody>
          <a:bodyPr/>
          <a:lstStyle/>
          <a:p>
            <a:pPr marL="0" indent="0">
              <a:buNone/>
            </a:pPr>
            <a:r>
              <a:rPr lang="es-CO" dirty="0"/>
              <a:t>Al analizar la gráfica se puede observar que la moda es </a:t>
            </a:r>
            <a:r>
              <a:rPr lang="es-CO" b="1" dirty="0"/>
              <a:t>2 hermanos </a:t>
            </a:r>
            <a:r>
              <a:rPr lang="es-CO" dirty="0"/>
              <a:t>ya que es el dato que más se repite. </a:t>
            </a:r>
          </a:p>
          <a:p>
            <a:pPr marL="0" indent="0">
              <a:buNone/>
            </a:pPr>
            <a:endParaRPr lang="es-CO" dirty="0"/>
          </a:p>
          <a:p>
            <a:pPr marL="0" indent="0">
              <a:buNone/>
            </a:pPr>
            <a:r>
              <a:rPr lang="es-CO" b="1" dirty="0"/>
              <a:t>Variable cuantitativa</a:t>
            </a:r>
          </a:p>
          <a:p>
            <a:pPr marL="0" indent="0">
              <a:buNone/>
            </a:pPr>
            <a:endParaRPr lang="es-CO" dirty="0"/>
          </a:p>
        </p:txBody>
      </p:sp>
      <p:pic>
        <p:nvPicPr>
          <p:cNvPr id="1026" name="Picture 2" descr="Ventajas y desventajas de un gráfico de barras - Grafico de barras">
            <a:extLst>
              <a:ext uri="{FF2B5EF4-FFF2-40B4-BE49-F238E27FC236}">
                <a16:creationId xmlns:a16="http://schemas.microsoft.com/office/drawing/2014/main" id="{FB03449A-2CEC-4A5F-9CBA-AEB2F1F6A1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553" y="1207099"/>
            <a:ext cx="7252595" cy="4223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802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E4885B-0692-46FE-B16B-BC4C9670986F}"/>
              </a:ext>
            </a:extLst>
          </p:cNvPr>
          <p:cNvSpPr>
            <a:spLocks noGrp="1"/>
          </p:cNvSpPr>
          <p:nvPr>
            <p:ph type="title"/>
          </p:nvPr>
        </p:nvSpPr>
        <p:spPr>
          <a:xfrm>
            <a:off x="913774" y="476923"/>
            <a:ext cx="10364451" cy="852474"/>
          </a:xfrm>
        </p:spPr>
        <p:txBody>
          <a:bodyPr>
            <a:normAutofit/>
          </a:bodyPr>
          <a:lstStyle/>
          <a:p>
            <a:r>
              <a:rPr lang="es-CO" sz="5000" b="1" dirty="0">
                <a:solidFill>
                  <a:srgbClr val="FF0000"/>
                </a:solidFill>
              </a:rPr>
              <a:t>Ejemplo 2</a:t>
            </a:r>
          </a:p>
        </p:txBody>
      </p:sp>
      <p:sp>
        <p:nvSpPr>
          <p:cNvPr id="3" name="Marcador de contenido 2">
            <a:extLst>
              <a:ext uri="{FF2B5EF4-FFF2-40B4-BE49-F238E27FC236}">
                <a16:creationId xmlns:a16="http://schemas.microsoft.com/office/drawing/2014/main" id="{982619EE-AED8-4097-B4B3-4C1FF3ACCE5B}"/>
              </a:ext>
            </a:extLst>
          </p:cNvPr>
          <p:cNvSpPr>
            <a:spLocks noGrp="1"/>
          </p:cNvSpPr>
          <p:nvPr>
            <p:ph sz="quarter" idx="13"/>
          </p:nvPr>
        </p:nvSpPr>
        <p:spPr>
          <a:xfrm>
            <a:off x="8117059" y="1913206"/>
            <a:ext cx="2766646" cy="3757246"/>
          </a:xfrm>
        </p:spPr>
        <p:txBody>
          <a:bodyPr/>
          <a:lstStyle/>
          <a:p>
            <a:pPr marL="0" indent="0">
              <a:buNone/>
            </a:pPr>
            <a:r>
              <a:rPr lang="es-CO" dirty="0"/>
              <a:t>Al analizar la tabla se puede observar que la moda es </a:t>
            </a:r>
            <a:r>
              <a:rPr lang="es-CO" b="1" dirty="0"/>
              <a:t>fútbol</a:t>
            </a:r>
            <a:r>
              <a:rPr lang="es-CO" dirty="0"/>
              <a:t> ya que es el dato con mayor frecuencia absoluta. </a:t>
            </a:r>
          </a:p>
          <a:p>
            <a:pPr marL="0" indent="0">
              <a:buNone/>
            </a:pPr>
            <a:endParaRPr lang="es-CO" dirty="0"/>
          </a:p>
          <a:p>
            <a:pPr marL="0" indent="0">
              <a:buNone/>
            </a:pPr>
            <a:r>
              <a:rPr lang="es-CO" b="1" dirty="0"/>
              <a:t>Variable cualitativa</a:t>
            </a:r>
          </a:p>
          <a:p>
            <a:pPr marL="0" indent="0">
              <a:buNone/>
            </a:pPr>
            <a:endParaRPr lang="es-CO" dirty="0"/>
          </a:p>
        </p:txBody>
      </p:sp>
      <p:pic>
        <p:nvPicPr>
          <p:cNvPr id="2050" name="Picture 2" descr="Matematicas Tercero primaria: Nociones de Estadística">
            <a:extLst>
              <a:ext uri="{FF2B5EF4-FFF2-40B4-BE49-F238E27FC236}">
                <a16:creationId xmlns:a16="http://schemas.microsoft.com/office/drawing/2014/main" id="{B7D927A0-2FCD-4861-B8BC-824618DCAD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926" y="1688122"/>
            <a:ext cx="7256031" cy="3246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781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D0C4CA-31C3-4C96-8DCE-6F510DBB3F95}"/>
              </a:ext>
            </a:extLst>
          </p:cNvPr>
          <p:cNvSpPr>
            <a:spLocks noGrp="1"/>
          </p:cNvSpPr>
          <p:nvPr>
            <p:ph type="title"/>
          </p:nvPr>
        </p:nvSpPr>
        <p:spPr>
          <a:xfrm>
            <a:off x="913775" y="618518"/>
            <a:ext cx="10364451" cy="865726"/>
          </a:xfrm>
        </p:spPr>
        <p:txBody>
          <a:bodyPr>
            <a:normAutofit/>
          </a:bodyPr>
          <a:lstStyle/>
          <a:p>
            <a:r>
              <a:rPr lang="es-CO" sz="5000" b="1" dirty="0">
                <a:solidFill>
                  <a:srgbClr val="FF0000"/>
                </a:solidFill>
              </a:rPr>
              <a:t>EJERCICIO</a:t>
            </a:r>
          </a:p>
        </p:txBody>
      </p:sp>
      <p:sp>
        <p:nvSpPr>
          <p:cNvPr id="3" name="Marcador de contenido 2">
            <a:extLst>
              <a:ext uri="{FF2B5EF4-FFF2-40B4-BE49-F238E27FC236}">
                <a16:creationId xmlns:a16="http://schemas.microsoft.com/office/drawing/2014/main" id="{3C38E175-664E-4902-B304-95ACA1BDE391}"/>
              </a:ext>
            </a:extLst>
          </p:cNvPr>
          <p:cNvSpPr>
            <a:spLocks noGrp="1"/>
          </p:cNvSpPr>
          <p:nvPr>
            <p:ph sz="quarter" idx="13"/>
          </p:nvPr>
        </p:nvSpPr>
        <p:spPr>
          <a:xfrm>
            <a:off x="913774" y="1484244"/>
            <a:ext cx="10363826" cy="4306955"/>
          </a:xfrm>
        </p:spPr>
        <p:txBody>
          <a:bodyPr/>
          <a:lstStyle/>
          <a:p>
            <a:pPr marL="0" indent="0">
              <a:buNone/>
            </a:pPr>
            <a:r>
              <a:rPr lang="es-CO" dirty="0"/>
              <a:t>SE realizó una encuesta a un grupo de estudiantes sobre su estatura. Las respuestas fueron las siguientes:</a:t>
            </a:r>
          </a:p>
          <a:p>
            <a:pPr marL="0" indent="0">
              <a:buNone/>
            </a:pPr>
            <a:endParaRPr lang="es-CO" dirty="0"/>
          </a:p>
          <a:p>
            <a:pPr marL="0" indent="0">
              <a:buNone/>
            </a:pPr>
            <a:r>
              <a:rPr lang="es-CO" dirty="0"/>
              <a:t>153, 154, 154, 154, 155, 154, 154, 154, 153, 155, 154, 153, 154, 155, 154, 154, 154, 154, 155, 153</a:t>
            </a:r>
          </a:p>
          <a:p>
            <a:pPr marL="0" indent="0">
              <a:buNone/>
            </a:pPr>
            <a:endParaRPr lang="es-CO" dirty="0"/>
          </a:p>
          <a:p>
            <a:pPr marL="0" indent="0">
              <a:buNone/>
            </a:pPr>
            <a:r>
              <a:rPr lang="es-CO" dirty="0"/>
              <a:t>¿cuál es la moda del conjunto de datos?</a:t>
            </a:r>
          </a:p>
          <a:p>
            <a:pPr marL="0" indent="0">
              <a:buNone/>
            </a:pPr>
            <a:endParaRPr lang="es-CO" dirty="0"/>
          </a:p>
        </p:txBody>
      </p:sp>
    </p:spTree>
    <p:extLst>
      <p:ext uri="{BB962C8B-B14F-4D97-AF65-F5344CB8AC3E}">
        <p14:creationId xmlns:p14="http://schemas.microsoft.com/office/powerpoint/2010/main" val="2233786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E4885B-0692-46FE-B16B-BC4C9670986F}"/>
              </a:ext>
            </a:extLst>
          </p:cNvPr>
          <p:cNvSpPr>
            <a:spLocks noGrp="1"/>
          </p:cNvSpPr>
          <p:nvPr>
            <p:ph type="title"/>
          </p:nvPr>
        </p:nvSpPr>
        <p:spPr>
          <a:xfrm>
            <a:off x="875945" y="110597"/>
            <a:ext cx="10364451" cy="852474"/>
          </a:xfrm>
        </p:spPr>
        <p:txBody>
          <a:bodyPr>
            <a:normAutofit/>
          </a:bodyPr>
          <a:lstStyle/>
          <a:p>
            <a:r>
              <a:rPr lang="es-CO" sz="5000" b="1" dirty="0">
                <a:solidFill>
                  <a:srgbClr val="FF0000"/>
                </a:solidFill>
              </a:rPr>
              <a:t>Ejercicio</a:t>
            </a:r>
          </a:p>
        </p:txBody>
      </p:sp>
      <p:sp>
        <p:nvSpPr>
          <p:cNvPr id="3" name="Marcador de contenido 2">
            <a:extLst>
              <a:ext uri="{FF2B5EF4-FFF2-40B4-BE49-F238E27FC236}">
                <a16:creationId xmlns:a16="http://schemas.microsoft.com/office/drawing/2014/main" id="{982619EE-AED8-4097-B4B3-4C1FF3ACCE5B}"/>
              </a:ext>
            </a:extLst>
          </p:cNvPr>
          <p:cNvSpPr>
            <a:spLocks noGrp="1"/>
          </p:cNvSpPr>
          <p:nvPr>
            <p:ph sz="quarter" idx="13"/>
          </p:nvPr>
        </p:nvSpPr>
        <p:spPr>
          <a:xfrm>
            <a:off x="913774" y="1104314"/>
            <a:ext cx="9969931" cy="450166"/>
          </a:xfrm>
        </p:spPr>
        <p:txBody>
          <a:bodyPr>
            <a:normAutofit fontScale="92500"/>
          </a:bodyPr>
          <a:lstStyle/>
          <a:p>
            <a:pPr marL="0" indent="0">
              <a:buNone/>
            </a:pPr>
            <a:r>
              <a:rPr lang="es-CO" dirty="0"/>
              <a:t>En cada caso determina la moda Y CLASIFICA EN VARIABLE CUALITATIVA O CUANTITATIVA:</a:t>
            </a:r>
          </a:p>
          <a:p>
            <a:pPr marL="0" indent="0">
              <a:buNone/>
            </a:pPr>
            <a:endParaRPr lang="es-CO" dirty="0"/>
          </a:p>
        </p:txBody>
      </p:sp>
      <p:pic>
        <p:nvPicPr>
          <p:cNvPr id="3076" name="Picture 4" descr="Cálculo de la Moda y Media Aritmética para Tercer Grado de ...">
            <a:extLst>
              <a:ext uri="{FF2B5EF4-FFF2-40B4-BE49-F238E27FC236}">
                <a16:creationId xmlns:a16="http://schemas.microsoft.com/office/drawing/2014/main" id="{B6AE30CD-C225-4C6A-A612-43BC2C0743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209" t="55723" r="28509" b="9323"/>
          <a:stretch/>
        </p:blipFill>
        <p:spPr bwMode="auto">
          <a:xfrm>
            <a:off x="913774" y="1730327"/>
            <a:ext cx="4276974" cy="2419642"/>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3D457D9A-C756-4827-BFEA-29C602470ECB}"/>
              </a:ext>
            </a:extLst>
          </p:cNvPr>
          <p:cNvPicPr>
            <a:picLocks noChangeAspect="1"/>
          </p:cNvPicPr>
          <p:nvPr/>
        </p:nvPicPr>
        <p:blipFill rotWithShape="1">
          <a:blip r:embed="rId3"/>
          <a:srcRect l="26423" t="39995" r="55115" b="42766"/>
          <a:stretch/>
        </p:blipFill>
        <p:spPr>
          <a:xfrm>
            <a:off x="6602864" y="1695723"/>
            <a:ext cx="4536514" cy="2381670"/>
          </a:xfrm>
          <a:prstGeom prst="rect">
            <a:avLst/>
          </a:prstGeom>
        </p:spPr>
      </p:pic>
      <p:pic>
        <p:nvPicPr>
          <p:cNvPr id="9" name="Picture 2" descr="Diagrama de Sectores | Estadística en contexto">
            <a:extLst>
              <a:ext uri="{FF2B5EF4-FFF2-40B4-BE49-F238E27FC236}">
                <a16:creationId xmlns:a16="http://schemas.microsoft.com/office/drawing/2014/main" id="{B6442201-7662-49BC-8D26-E0B7792B80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3167" y="4149969"/>
            <a:ext cx="4132804" cy="2494212"/>
          </a:xfrm>
          <a:prstGeom prst="rect">
            <a:avLst/>
          </a:prstGeom>
          <a:noFill/>
          <a:extLst>
            <a:ext uri="{909E8E84-426E-40DD-AFC4-6F175D3DCCD1}">
              <a14:hiddenFill xmlns:a14="http://schemas.microsoft.com/office/drawing/2010/main">
                <a:solidFill>
                  <a:srgbClr val="FFFFFF"/>
                </a:solidFill>
              </a14:hiddenFill>
            </a:ext>
          </a:extLst>
        </p:spPr>
      </p:pic>
      <p:sp>
        <p:nvSpPr>
          <p:cNvPr id="4" name="Elipse 3">
            <a:extLst>
              <a:ext uri="{FF2B5EF4-FFF2-40B4-BE49-F238E27FC236}">
                <a16:creationId xmlns:a16="http://schemas.microsoft.com/office/drawing/2014/main" id="{A584FAA6-0D18-4BF5-A04B-71752274A5A6}"/>
              </a:ext>
            </a:extLst>
          </p:cNvPr>
          <p:cNvSpPr/>
          <p:nvPr/>
        </p:nvSpPr>
        <p:spPr>
          <a:xfrm>
            <a:off x="468608" y="1802295"/>
            <a:ext cx="407337" cy="378197"/>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O" dirty="0"/>
              <a:t>1</a:t>
            </a:r>
          </a:p>
        </p:txBody>
      </p:sp>
      <p:sp>
        <p:nvSpPr>
          <p:cNvPr id="12" name="Elipse 11">
            <a:extLst>
              <a:ext uri="{FF2B5EF4-FFF2-40B4-BE49-F238E27FC236}">
                <a16:creationId xmlns:a16="http://schemas.microsoft.com/office/drawing/2014/main" id="{D7792ACB-B2F0-445E-AFC2-5BB8AC9D086A}"/>
              </a:ext>
            </a:extLst>
          </p:cNvPr>
          <p:cNvSpPr/>
          <p:nvPr/>
        </p:nvSpPr>
        <p:spPr>
          <a:xfrm>
            <a:off x="6106017" y="1393232"/>
            <a:ext cx="407337" cy="378197"/>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O" dirty="0"/>
              <a:t>2</a:t>
            </a:r>
          </a:p>
        </p:txBody>
      </p:sp>
      <p:sp>
        <p:nvSpPr>
          <p:cNvPr id="13" name="Elipse 12">
            <a:extLst>
              <a:ext uri="{FF2B5EF4-FFF2-40B4-BE49-F238E27FC236}">
                <a16:creationId xmlns:a16="http://schemas.microsoft.com/office/drawing/2014/main" id="{4E88E2F2-117D-4A63-B57B-6A33F1903689}"/>
              </a:ext>
            </a:extLst>
          </p:cNvPr>
          <p:cNvSpPr/>
          <p:nvPr/>
        </p:nvSpPr>
        <p:spPr>
          <a:xfrm>
            <a:off x="5315830" y="4261796"/>
            <a:ext cx="407337" cy="378197"/>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O" dirty="0"/>
              <a:t>3</a:t>
            </a:r>
          </a:p>
        </p:txBody>
      </p:sp>
    </p:spTree>
    <p:extLst>
      <p:ext uri="{BB962C8B-B14F-4D97-AF65-F5344CB8AC3E}">
        <p14:creationId xmlns:p14="http://schemas.microsoft.com/office/powerpoint/2010/main" val="2827431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C4B9EC-DB98-4BE4-B629-1CDA35579C28}"/>
              </a:ext>
            </a:extLst>
          </p:cNvPr>
          <p:cNvSpPr>
            <a:spLocks noGrp="1"/>
          </p:cNvSpPr>
          <p:nvPr>
            <p:ph type="title"/>
          </p:nvPr>
        </p:nvSpPr>
        <p:spPr>
          <a:xfrm>
            <a:off x="1465778" y="503158"/>
            <a:ext cx="3851311" cy="1155927"/>
          </a:xfrm>
        </p:spPr>
        <p:txBody>
          <a:bodyPr>
            <a:normAutofit/>
          </a:bodyPr>
          <a:lstStyle/>
          <a:p>
            <a:pPr algn="l"/>
            <a:r>
              <a:rPr lang="es-CO" sz="2000" b="1" dirty="0"/>
              <a:t>En cada caso determina la moda Y CLASIFICA LAS VARIABLES DE ESTUDIO</a:t>
            </a:r>
          </a:p>
        </p:txBody>
      </p:sp>
      <p:pic>
        <p:nvPicPr>
          <p:cNvPr id="4" name="Picture 8" descr="Matematicas">
            <a:extLst>
              <a:ext uri="{FF2B5EF4-FFF2-40B4-BE49-F238E27FC236}">
                <a16:creationId xmlns:a16="http://schemas.microsoft.com/office/drawing/2014/main" id="{4B954540-2894-4649-8A00-44DD1E507A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5356"/>
          <a:stretch/>
        </p:blipFill>
        <p:spPr bwMode="auto">
          <a:xfrm>
            <a:off x="709191" y="1724439"/>
            <a:ext cx="4789504" cy="34091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urso: TEMA 10. ESTADISTICA">
            <a:extLst>
              <a:ext uri="{FF2B5EF4-FFF2-40B4-BE49-F238E27FC236}">
                <a16:creationId xmlns:a16="http://schemas.microsoft.com/office/drawing/2014/main" id="{CAD5D8D5-BDC5-42B1-B75D-027B6273F5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2238" y="382615"/>
            <a:ext cx="3658226" cy="329017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Moda, mediana y media Icarito">
            <a:extLst>
              <a:ext uri="{FF2B5EF4-FFF2-40B4-BE49-F238E27FC236}">
                <a16:creationId xmlns:a16="http://schemas.microsoft.com/office/drawing/2014/main" id="{3C886824-ADD1-4770-82F8-6D00AE50D3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99" y="3956858"/>
            <a:ext cx="4983443" cy="2826431"/>
          </a:xfrm>
          <a:prstGeom prst="rect">
            <a:avLst/>
          </a:prstGeom>
          <a:noFill/>
          <a:extLst>
            <a:ext uri="{909E8E84-426E-40DD-AFC4-6F175D3DCCD1}">
              <a14:hiddenFill xmlns:a14="http://schemas.microsoft.com/office/drawing/2010/main">
                <a:solidFill>
                  <a:srgbClr val="FFFFFF"/>
                </a:solidFill>
              </a14:hiddenFill>
            </a:ext>
          </a:extLst>
        </p:spPr>
      </p:pic>
      <p:sp>
        <p:nvSpPr>
          <p:cNvPr id="7" name="Elipse 6">
            <a:extLst>
              <a:ext uri="{FF2B5EF4-FFF2-40B4-BE49-F238E27FC236}">
                <a16:creationId xmlns:a16="http://schemas.microsoft.com/office/drawing/2014/main" id="{B62B4760-0CCC-451E-BE50-BB248987E7DB}"/>
              </a:ext>
            </a:extLst>
          </p:cNvPr>
          <p:cNvSpPr/>
          <p:nvPr/>
        </p:nvSpPr>
        <p:spPr>
          <a:xfrm>
            <a:off x="301854" y="1754679"/>
            <a:ext cx="407337" cy="378197"/>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O" dirty="0"/>
              <a:t>4</a:t>
            </a:r>
          </a:p>
        </p:txBody>
      </p:sp>
      <p:sp>
        <p:nvSpPr>
          <p:cNvPr id="8" name="Elipse 7">
            <a:extLst>
              <a:ext uri="{FF2B5EF4-FFF2-40B4-BE49-F238E27FC236}">
                <a16:creationId xmlns:a16="http://schemas.microsoft.com/office/drawing/2014/main" id="{EA656183-BEE2-43C3-B9E1-CF7CCAD5E1E9}"/>
              </a:ext>
            </a:extLst>
          </p:cNvPr>
          <p:cNvSpPr/>
          <p:nvPr/>
        </p:nvSpPr>
        <p:spPr>
          <a:xfrm>
            <a:off x="6394901" y="503158"/>
            <a:ext cx="407337" cy="378197"/>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O" dirty="0"/>
              <a:t>5</a:t>
            </a:r>
          </a:p>
        </p:txBody>
      </p:sp>
      <p:sp>
        <p:nvSpPr>
          <p:cNvPr id="9" name="Elipse 8">
            <a:extLst>
              <a:ext uri="{FF2B5EF4-FFF2-40B4-BE49-F238E27FC236}">
                <a16:creationId xmlns:a16="http://schemas.microsoft.com/office/drawing/2014/main" id="{8CF2741F-76EA-483C-B12C-B5F0A870B825}"/>
              </a:ext>
            </a:extLst>
          </p:cNvPr>
          <p:cNvSpPr/>
          <p:nvPr/>
        </p:nvSpPr>
        <p:spPr>
          <a:xfrm>
            <a:off x="6233328" y="3672788"/>
            <a:ext cx="407337" cy="378197"/>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O" dirty="0"/>
              <a:t>6</a:t>
            </a:r>
          </a:p>
        </p:txBody>
      </p:sp>
    </p:spTree>
    <p:extLst>
      <p:ext uri="{BB962C8B-B14F-4D97-AF65-F5344CB8AC3E}">
        <p14:creationId xmlns:p14="http://schemas.microsoft.com/office/powerpoint/2010/main" val="1190677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54EF14-5E90-4405-B183-B09492C3ADF6}"/>
              </a:ext>
            </a:extLst>
          </p:cNvPr>
          <p:cNvSpPr>
            <a:spLocks noGrp="1"/>
          </p:cNvSpPr>
          <p:nvPr>
            <p:ph type="title"/>
          </p:nvPr>
        </p:nvSpPr>
        <p:spPr>
          <a:xfrm>
            <a:off x="913774" y="561051"/>
            <a:ext cx="10364451" cy="759709"/>
          </a:xfrm>
        </p:spPr>
        <p:txBody>
          <a:bodyPr>
            <a:noAutofit/>
          </a:bodyPr>
          <a:lstStyle/>
          <a:p>
            <a:r>
              <a:rPr lang="es-CO" sz="5000" b="1" dirty="0">
                <a:solidFill>
                  <a:srgbClr val="FF0000"/>
                </a:solidFill>
              </a:rPr>
              <a:t>promedio</a:t>
            </a:r>
          </a:p>
        </p:txBody>
      </p:sp>
      <p:sp>
        <p:nvSpPr>
          <p:cNvPr id="3" name="Marcador de contenido 2">
            <a:extLst>
              <a:ext uri="{FF2B5EF4-FFF2-40B4-BE49-F238E27FC236}">
                <a16:creationId xmlns:a16="http://schemas.microsoft.com/office/drawing/2014/main" id="{16C5B1BC-C270-4D5B-86E7-E8620296E811}"/>
              </a:ext>
            </a:extLst>
          </p:cNvPr>
          <p:cNvSpPr>
            <a:spLocks noGrp="1"/>
          </p:cNvSpPr>
          <p:nvPr>
            <p:ph sz="quarter" idx="13"/>
          </p:nvPr>
        </p:nvSpPr>
        <p:spPr>
          <a:xfrm>
            <a:off x="913774" y="940906"/>
            <a:ext cx="10363826" cy="4850294"/>
          </a:xfrm>
        </p:spPr>
        <p:txBody>
          <a:bodyPr/>
          <a:lstStyle/>
          <a:p>
            <a:pPr marL="0" indent="0">
              <a:buNone/>
            </a:pPr>
            <a:br>
              <a:rPr lang="es-ES" dirty="0"/>
            </a:br>
            <a:r>
              <a:rPr lang="es-ES" sz="3000" dirty="0"/>
              <a:t>es una medida estadística que pretenden resumir en un solo valor a un conjunto de valores. Representan un centro en torno al cual se encuentra ubicado el conjunto de los datos.</a:t>
            </a:r>
          </a:p>
          <a:p>
            <a:pPr marL="0" indent="0">
              <a:buNone/>
            </a:pPr>
            <a:r>
              <a:rPr lang="es-ES" sz="3000" dirty="0"/>
              <a:t>La media aritmética o promedio es la suma de todos los datos dividida entre el número total de datos.</a:t>
            </a:r>
          </a:p>
          <a:p>
            <a:pPr marL="0" indent="0">
              <a:buNone/>
            </a:pPr>
            <a:endParaRPr lang="es-CO" dirty="0"/>
          </a:p>
        </p:txBody>
      </p:sp>
    </p:spTree>
    <p:extLst>
      <p:ext uri="{BB962C8B-B14F-4D97-AF65-F5344CB8AC3E}">
        <p14:creationId xmlns:p14="http://schemas.microsoft.com/office/powerpoint/2010/main" val="2086978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A85230-8818-4B66-8DC1-5F05A6632A89}"/>
              </a:ext>
            </a:extLst>
          </p:cNvPr>
          <p:cNvSpPr>
            <a:spLocks noGrp="1"/>
          </p:cNvSpPr>
          <p:nvPr>
            <p:ph type="title"/>
          </p:nvPr>
        </p:nvSpPr>
        <p:spPr>
          <a:xfrm>
            <a:off x="913774" y="267335"/>
            <a:ext cx="10364451" cy="799466"/>
          </a:xfrm>
        </p:spPr>
        <p:txBody>
          <a:bodyPr>
            <a:normAutofit/>
          </a:bodyPr>
          <a:lstStyle/>
          <a:p>
            <a:r>
              <a:rPr lang="es-ES" sz="5000" b="1" dirty="0">
                <a:solidFill>
                  <a:srgbClr val="FF0000"/>
                </a:solidFill>
              </a:rPr>
              <a:t>Ejemplo 1</a:t>
            </a:r>
            <a:endParaRPr lang="es-CO" dirty="0"/>
          </a:p>
        </p:txBody>
      </p:sp>
      <p:sp>
        <p:nvSpPr>
          <p:cNvPr id="3" name="Marcador de contenido 2">
            <a:extLst>
              <a:ext uri="{FF2B5EF4-FFF2-40B4-BE49-F238E27FC236}">
                <a16:creationId xmlns:a16="http://schemas.microsoft.com/office/drawing/2014/main" id="{3FD5DF8D-D83B-4C77-A236-B2C940347DC0}"/>
              </a:ext>
            </a:extLst>
          </p:cNvPr>
          <p:cNvSpPr>
            <a:spLocks noGrp="1"/>
          </p:cNvSpPr>
          <p:nvPr>
            <p:ph sz="quarter" idx="13"/>
          </p:nvPr>
        </p:nvSpPr>
        <p:spPr>
          <a:xfrm>
            <a:off x="914399" y="861393"/>
            <a:ext cx="10363826" cy="4373215"/>
          </a:xfrm>
        </p:spPr>
        <p:txBody>
          <a:bodyPr>
            <a:noAutofit/>
          </a:bodyPr>
          <a:lstStyle/>
          <a:p>
            <a:pPr marL="0" indent="0">
              <a:buNone/>
            </a:pPr>
            <a:r>
              <a:rPr lang="es-ES" sz="3000" dirty="0"/>
              <a:t>Las notas de cálculo de Manuel son: 45, 10, 50, 25, 20 </a:t>
            </a:r>
          </a:p>
          <a:p>
            <a:pPr marL="0" indent="0">
              <a:buNone/>
            </a:pPr>
            <a:r>
              <a:rPr lang="es-ES" sz="3000" dirty="0"/>
              <a:t>¿cuál es el promedio de las notas?</a:t>
            </a:r>
          </a:p>
          <a:p>
            <a:pPr marL="0" indent="0">
              <a:buNone/>
            </a:pPr>
            <a:endParaRPr lang="es-CO" sz="3000" b="1" dirty="0">
              <a:solidFill>
                <a:srgbClr val="FF0000"/>
              </a:solidFill>
            </a:endParaRPr>
          </a:p>
          <a:p>
            <a:pPr marL="0" indent="0">
              <a:buNone/>
            </a:pPr>
            <a:r>
              <a:rPr lang="es-CO" sz="3000" b="1" dirty="0">
                <a:solidFill>
                  <a:srgbClr val="FF0000"/>
                </a:solidFill>
              </a:rPr>
              <a:t>Solución</a:t>
            </a:r>
          </a:p>
          <a:p>
            <a:pPr marL="0" indent="0">
              <a:buNone/>
            </a:pPr>
            <a:r>
              <a:rPr lang="es-CO" sz="3000" dirty="0">
                <a:solidFill>
                  <a:srgbClr val="FF0000"/>
                </a:solidFill>
              </a:rPr>
              <a:t>Paso 1: </a:t>
            </a:r>
            <a:r>
              <a:rPr lang="es-CO" sz="3000" dirty="0"/>
              <a:t>sumar todos los datos 45+10+50+25+20 =150</a:t>
            </a:r>
          </a:p>
          <a:p>
            <a:pPr marL="0" indent="0">
              <a:buNone/>
            </a:pPr>
            <a:r>
              <a:rPr lang="es-CO" sz="3000" dirty="0">
                <a:solidFill>
                  <a:srgbClr val="FF0000"/>
                </a:solidFill>
              </a:rPr>
              <a:t>Paso 2: </a:t>
            </a:r>
            <a:r>
              <a:rPr lang="es-CO" sz="3000" dirty="0"/>
              <a:t>dividir entre la cantidad de datos 150÷5=30</a:t>
            </a:r>
          </a:p>
          <a:p>
            <a:pPr marL="0" indent="0">
              <a:buNone/>
            </a:pPr>
            <a:endParaRPr lang="es-CO" sz="3000" dirty="0"/>
          </a:p>
          <a:p>
            <a:pPr marL="0" indent="0">
              <a:buNone/>
            </a:pPr>
            <a:r>
              <a:rPr lang="es-CO" sz="3000" dirty="0"/>
              <a:t>El promedio de las notas de Manuel es 30</a:t>
            </a:r>
          </a:p>
        </p:txBody>
      </p:sp>
    </p:spTree>
    <p:extLst>
      <p:ext uri="{BB962C8B-B14F-4D97-AF65-F5344CB8AC3E}">
        <p14:creationId xmlns:p14="http://schemas.microsoft.com/office/powerpoint/2010/main" val="327392746"/>
      </p:ext>
    </p:extLst>
  </p:cSld>
  <p:clrMapOvr>
    <a:masterClrMapping/>
  </p:clrMapOvr>
</p:sld>
</file>

<file path=ppt/theme/theme1.xml><?xml version="1.0" encoding="utf-8"?>
<a:theme xmlns:a="http://schemas.openxmlformats.org/drawingml/2006/main" name="Gota">
  <a:themeElements>
    <a:clrScheme name="Gota">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_x00f1_o xmlns="eaa47262-36c1-4c42-9556-a87096a9315a"/>
    <lcf76f155ced4ddcb4097134ff3c332f xmlns="eaa47262-36c1-4c42-9556-a87096a9315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9DAD9621AD8C84408C40E04BB6E47253" ma:contentTypeVersion="14" ma:contentTypeDescription="Crear nuevo documento." ma:contentTypeScope="" ma:versionID="980bbb290cba54d761fa47518c6d91fd">
  <xsd:schema xmlns:xsd="http://www.w3.org/2001/XMLSchema" xmlns:xs="http://www.w3.org/2001/XMLSchema" xmlns:p="http://schemas.microsoft.com/office/2006/metadata/properties" xmlns:ns2="eaa47262-36c1-4c42-9556-a87096a9315a" xmlns:ns3="4bbe835a-0ba2-4c06-a0fb-635ef8a3292b" targetNamespace="http://schemas.microsoft.com/office/2006/metadata/properties" ma:root="true" ma:fieldsID="8f49ab5bb4141997fc0e98296749f114" ns2:_="" ns3:_="">
    <xsd:import namespace="eaa47262-36c1-4c42-9556-a87096a9315a"/>
    <xsd:import namespace="4bbe835a-0ba2-4c06-a0fb-635ef8a3292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A_x00f1_o"/>
                <xsd:element ref="ns2:lcf76f155ced4ddcb4097134ff3c332f"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a47262-36c1-4c42-9556-a87096a931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A_x00f1_o" ma:index="12" ma:displayName="Año" ma:format="Dropdown" ma:internalName="A_x00f1_o">
      <xsd:simpleType>
        <xsd:restriction base="dms:Choice">
          <xsd:enumeration value="2022"/>
          <xsd:enumeration value="2023"/>
          <xsd:enumeration value="2024"/>
        </xsd:restriction>
      </xsd:simpleType>
    </xsd:element>
    <xsd:element name="lcf76f155ced4ddcb4097134ff3c332f" ma:index="14" nillable="true" ma:taxonomy="true" ma:internalName="lcf76f155ced4ddcb4097134ff3c332f" ma:taxonomyFieldName="MediaServiceImageTags" ma:displayName="Etiquetas de imagen" ma:readOnly="false" ma:fieldId="{5cf76f15-5ced-4ddc-b409-7134ff3c332f}" ma:taxonomyMulti="true" ma:sspId="9d032ec0-2cee-493e-a065-7b5abeff757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be835a-0ba2-4c06-a0fb-635ef8a3292b"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FB6845-CD04-437E-B507-46386F1A4688}">
  <ds:schemaRefs>
    <ds:schemaRef ds:uri="http://schemas.microsoft.com/office/2006/metadata/properties"/>
    <ds:schemaRef ds:uri="http://schemas.microsoft.com/office/infopath/2007/PartnerControls"/>
    <ds:schemaRef ds:uri="eaa47262-36c1-4c42-9556-a87096a9315a"/>
  </ds:schemaRefs>
</ds:datastoreItem>
</file>

<file path=customXml/itemProps2.xml><?xml version="1.0" encoding="utf-8"?>
<ds:datastoreItem xmlns:ds="http://schemas.openxmlformats.org/officeDocument/2006/customXml" ds:itemID="{E8E42561-0563-4097-BC3D-14C72D52D5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a47262-36c1-4c42-9556-a87096a9315a"/>
    <ds:schemaRef ds:uri="4bbe835a-0ba2-4c06-a0fb-635ef8a329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53D73C-7E02-44B2-B616-DDB73CF1AB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TM04033925[[fn=Gota]]</Template>
  <TotalTime>378</TotalTime>
  <Words>871</Words>
  <Application>Microsoft Office PowerPoint</Application>
  <PresentationFormat>Panorámica</PresentationFormat>
  <Paragraphs>135</Paragraphs>
  <Slides>20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20</vt:i4>
      </vt:variant>
    </vt:vector>
  </HeadingPairs>
  <TitlesOfParts>
    <vt:vector size="24" baseType="lpstr">
      <vt:lpstr>Arial</vt:lpstr>
      <vt:lpstr>Calibri</vt:lpstr>
      <vt:lpstr>Tw Cen MT</vt:lpstr>
      <vt:lpstr>Gota</vt:lpstr>
      <vt:lpstr>MEDIDAS DE TENDENCIA CENTRAL</vt:lpstr>
      <vt:lpstr>MODA</vt:lpstr>
      <vt:lpstr>Ejemplo 1</vt:lpstr>
      <vt:lpstr>Ejemplo 2</vt:lpstr>
      <vt:lpstr>EJERCICIO</vt:lpstr>
      <vt:lpstr>Ejercicio</vt:lpstr>
      <vt:lpstr>En cada caso determina la moda Y CLASIFICA LAS VARIABLES DE ESTUDIO</vt:lpstr>
      <vt:lpstr>promedio</vt:lpstr>
      <vt:lpstr>Ejemplo 1</vt:lpstr>
      <vt:lpstr>Ejemplo 2</vt:lpstr>
      <vt:lpstr>ejercicios</vt:lpstr>
      <vt:lpstr>MEDIANA</vt:lpstr>
      <vt:lpstr>CASO 1: Cuando el número de datos es impar </vt:lpstr>
      <vt:lpstr>CASO 2: Cuando el número de datos es par </vt:lpstr>
      <vt:lpstr>EJERCICIO 1</vt:lpstr>
      <vt:lpstr>EJERCICIO 2</vt:lpstr>
      <vt:lpstr>EJERCICIO 3</vt:lpstr>
      <vt:lpstr>MATEMÁTICA FINANCIERA</vt:lpstr>
      <vt:lpstr>Presentación de PowerPoint</vt:lpstr>
      <vt:lpstr>INGRESA A https://www.thatquiz.org/es-p-z0/matematicas/medias/  Realiza los cinco primeros niveles de promedio, mediana y moda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VARIABLES CUALITATIVAS Y CUANTITATIVAS</dc:title>
  <dc:creator>CAA DOCENTE MATEMATICAS PRIMARIA DIANA VILLARREAL</dc:creator>
  <cp:lastModifiedBy>usuario</cp:lastModifiedBy>
  <cp:revision>86</cp:revision>
  <dcterms:created xsi:type="dcterms:W3CDTF">2020-06-23T03:21:26Z</dcterms:created>
  <dcterms:modified xsi:type="dcterms:W3CDTF">2024-09-13T17:27:37Z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0x0101009DAD9621AD8C84408C40E04BB6E47253</vt:lpwstr>
  </property>
</Properties>
</file>